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85" r:id="rId1"/>
  </p:sldMasterIdLst>
  <p:notesMasterIdLst>
    <p:notesMasterId r:id="rId65"/>
  </p:notesMasterIdLst>
  <p:sldIdLst>
    <p:sldId id="569" r:id="rId2"/>
    <p:sldId id="443" r:id="rId3"/>
    <p:sldId id="444" r:id="rId4"/>
    <p:sldId id="483" r:id="rId5"/>
    <p:sldId id="445" r:id="rId6"/>
    <p:sldId id="551" r:id="rId7"/>
    <p:sldId id="446" r:id="rId8"/>
    <p:sldId id="476" r:id="rId9"/>
    <p:sldId id="447" r:id="rId10"/>
    <p:sldId id="477" r:id="rId11"/>
    <p:sldId id="478" r:id="rId12"/>
    <p:sldId id="479" r:id="rId13"/>
    <p:sldId id="411" r:id="rId14"/>
    <p:sldId id="539" r:id="rId15"/>
    <p:sldId id="508" r:id="rId16"/>
    <p:sldId id="383" r:id="rId17"/>
    <p:sldId id="381" r:id="rId18"/>
    <p:sldId id="412" r:id="rId19"/>
    <p:sldId id="413" r:id="rId20"/>
    <p:sldId id="415" r:id="rId21"/>
    <p:sldId id="463" r:id="rId22"/>
    <p:sldId id="540" r:id="rId23"/>
    <p:sldId id="481" r:id="rId24"/>
    <p:sldId id="549" r:id="rId25"/>
    <p:sldId id="553" r:id="rId26"/>
    <p:sldId id="554" r:id="rId27"/>
    <p:sldId id="552" r:id="rId28"/>
    <p:sldId id="555" r:id="rId29"/>
    <p:sldId id="541" r:id="rId30"/>
    <p:sldId id="544" r:id="rId31"/>
    <p:sldId id="542" r:id="rId32"/>
    <p:sldId id="546" r:id="rId33"/>
    <p:sldId id="545" r:id="rId34"/>
    <p:sldId id="543" r:id="rId35"/>
    <p:sldId id="547" r:id="rId36"/>
    <p:sldId id="548" r:id="rId37"/>
    <p:sldId id="528" r:id="rId38"/>
    <p:sldId id="529" r:id="rId39"/>
    <p:sldId id="487" r:id="rId40"/>
    <p:sldId id="527" r:id="rId41"/>
    <p:sldId id="490" r:id="rId42"/>
    <p:sldId id="491" r:id="rId43"/>
    <p:sldId id="497" r:id="rId44"/>
    <p:sldId id="498" r:id="rId45"/>
    <p:sldId id="532" r:id="rId46"/>
    <p:sldId id="531" r:id="rId47"/>
    <p:sldId id="492" r:id="rId48"/>
    <p:sldId id="493" r:id="rId49"/>
    <p:sldId id="495" r:id="rId50"/>
    <p:sldId id="494" r:id="rId51"/>
    <p:sldId id="556" r:id="rId52"/>
    <p:sldId id="496" r:id="rId53"/>
    <p:sldId id="486" r:id="rId54"/>
    <p:sldId id="533" r:id="rId55"/>
    <p:sldId id="537" r:id="rId56"/>
    <p:sldId id="535" r:id="rId57"/>
    <p:sldId id="538" r:id="rId58"/>
    <p:sldId id="557" r:id="rId59"/>
    <p:sldId id="558" r:id="rId60"/>
    <p:sldId id="559" r:id="rId61"/>
    <p:sldId id="563" r:id="rId62"/>
    <p:sldId id="564" r:id="rId63"/>
    <p:sldId id="570" r:id="rId6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F00DA"/>
    <a:srgbClr val="D9D9D9"/>
    <a:srgbClr val="69B19A"/>
    <a:srgbClr val="6FB7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463"/>
    <p:restoredTop sz="92835" autoAdjust="0"/>
  </p:normalViewPr>
  <p:slideViewPr>
    <p:cSldViewPr snapToGrid="0">
      <p:cViewPr varScale="1">
        <p:scale>
          <a:sx n="151" d="100"/>
          <a:sy n="151" d="100"/>
        </p:scale>
        <p:origin x="82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BC1B56-2700-415E-A122-F1370FCB465F}" type="datetimeFigureOut">
              <a:rPr lang="it-IT" smtClean="0"/>
              <a:t>07/03/25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B93227-E3CB-4F52-A115-C28EF2F62CB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93663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B93227-E3CB-4F52-A115-C28EF2F62CB0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145486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93227-E3CB-4F52-A115-C28EF2F62CB0}" type="slidenum">
              <a:rPr lang="it-IT" smtClean="0"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590959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93227-E3CB-4F52-A115-C28EF2F62CB0}" type="slidenum">
              <a:rPr lang="it-IT" smtClean="0"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168754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93227-E3CB-4F52-A115-C28EF2F62CB0}" type="slidenum">
              <a:rPr lang="it-IT" smtClean="0"/>
              <a:t>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236034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93227-E3CB-4F52-A115-C28EF2F62CB0}" type="slidenum">
              <a:rPr lang="it-IT" smtClean="0"/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086232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93227-E3CB-4F52-A115-C28EF2F62CB0}" type="slidenum">
              <a:rPr lang="it-IT" smtClean="0"/>
              <a:t>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612038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93227-E3CB-4F52-A115-C28EF2F62CB0}" type="slidenum">
              <a:rPr lang="it-IT" smtClean="0"/>
              <a:t>21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119390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none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007DD069-C0EE-3C44-8494-D3583CC74776}" type="datetime1">
              <a:rPr lang="it-IT" smtClean="0"/>
              <a:t>07/03/25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26616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48178-E4B0-774F-AB40-E73225C38818}" type="datetime1">
              <a:rPr lang="it-IT" smtClean="0"/>
              <a:t>07/03/25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5061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87F3D-ACA2-4B41-AA94-EB6634CB138B}" type="datetime1">
              <a:rPr lang="it-IT" smtClean="0"/>
              <a:t>07/03/25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7338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A960D-647E-E049-B7D9-872B30E4A4FD}" type="datetime1">
              <a:rPr lang="it-IT" smtClean="0"/>
              <a:t>07/03/25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410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none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F7520DFE-1AC6-E144-98D4-E4C8C48B3181}" type="datetime1">
              <a:rPr lang="it-IT" smtClean="0"/>
              <a:t>07/03/25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08025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3CC1F-7BCE-F247-A091-D3B4B600E5E6}" type="datetime1">
              <a:rPr lang="it-IT" smtClean="0"/>
              <a:t>07/03/25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6847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9693D-F1F7-6A4C-AA3D-4DE7EA9D15DB}" type="datetime1">
              <a:rPr lang="it-IT" smtClean="0"/>
              <a:t>07/03/25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1031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E3B7F4-F37A-0B45-B080-1456D64C0EC9}" type="datetime1">
              <a:rPr lang="it-IT" smtClean="0"/>
              <a:t>07/03/25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7883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DB7C3-FC0A-B943-B824-F7756094FD11}" type="datetime1">
              <a:rPr lang="it-IT" smtClean="0"/>
              <a:t>07/03/25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1896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1E0EEDC0-63CE-3641-ADED-07616FDC28A8}" type="datetime1">
              <a:rPr lang="it-IT" smtClean="0"/>
              <a:t>07/03/25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8246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618CAE87-0B68-5B4D-B08F-A9F22811F60F}" type="datetime1">
              <a:rPr lang="it-IT" smtClean="0"/>
              <a:t>07/03/25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‹N›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477953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4F2C6D52-7CF6-CD4C-9AA2-898BB1DD91A2}" type="datetime1">
              <a:rPr lang="it-IT" smtClean="0"/>
              <a:t>07/03/25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8182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79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80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3800" b="1" i="1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2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1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1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1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4YXFYQsN_ig" TargetMode="External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8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8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chrome-extension://efaidnbmnnnibpcajpcglclefindmkaj/https:/www.ofs.campania.it/wp-content/uploads/2020/03/donaresangue-1.pdf" TargetMode="Externa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7B783B8-9BDD-42A0-9FC8-ED6CB099A52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90000"/>
          </a:blip>
          <a:srcRect r="10666" b="-1"/>
          <a:stretch/>
        </p:blipFill>
        <p:spPr>
          <a:xfrm>
            <a:off x="0" y="-7290"/>
            <a:ext cx="12191999" cy="685798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B4A12B6-EF0D-43E8-8C17-4FAD4D2766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>
              <a:lumMod val="85000"/>
              <a:lumOff val="15000"/>
              <a:alpha val="93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E107525-0C02-447F-8A3F-553320A723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2"/>
            </a:solidFill>
            <a:prstDash val="solid"/>
            <a:miter lim="800000"/>
          </a:ln>
          <a:effectLst/>
        </p:spPr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BA3FF470-24BD-4D3A-A544-3C4CBD44D8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>
            <a:normAutofit fontScale="90000"/>
          </a:bodyPr>
          <a:lstStyle/>
          <a:p>
            <a:br>
              <a:rPr lang="it-IT" sz="3200" dirty="0"/>
            </a:br>
            <a:r>
              <a:rPr lang="it-IT" i="0" dirty="0"/>
              <a:t>FONDAMENTI DI MACHINE LEARNING</a:t>
            </a:r>
            <a:br>
              <a:rPr lang="it-IT" i="0" dirty="0"/>
            </a:br>
            <a:br>
              <a:rPr lang="it-IT" b="1" i="0" dirty="0"/>
            </a:br>
            <a:endParaRPr lang="it-IT" sz="2400" dirty="0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15BE3F69-96AD-4B48-83F6-D91E3B4CFC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764323"/>
          </a:xfrm>
        </p:spPr>
        <p:txBody>
          <a:bodyPr>
            <a:normAutofit fontScale="32500" lnSpcReduction="20000"/>
          </a:bodyPr>
          <a:lstStyle/>
          <a:p>
            <a:pPr>
              <a:lnSpc>
                <a:spcPct val="110000"/>
              </a:lnSpc>
              <a:spcAft>
                <a:spcPts val="600"/>
              </a:spcAft>
            </a:pPr>
            <a:endParaRPr lang="it-IT" sz="700" dirty="0"/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it-IT" sz="8000" b="1" dirty="0"/>
              <a:t>Fondamenti di Visione Artificiale e Biometria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B7A42E3-05D8-4A0B-9D4E-20EF581E57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EE9A54B-189D-4645-8254-FDC4210EC6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50180" y="1267730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11CE48F-D5E4-4520-AF1E-8F85CFBDA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941820" y="1267730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1448851-39AD-4943-BF9C-C50704E083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50180" y="1913025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73AEDB5E-6A44-D696-9935-C1554297881B}"/>
              </a:ext>
            </a:extLst>
          </p:cNvPr>
          <p:cNvSpPr txBox="1"/>
          <p:nvPr/>
        </p:nvSpPr>
        <p:spPr>
          <a:xfrm>
            <a:off x="1447798" y="5198533"/>
            <a:ext cx="92963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dirty="0"/>
              <a:t>2024/2025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06929309-7018-C595-82B9-EDB14A78E5F9}"/>
              </a:ext>
            </a:extLst>
          </p:cNvPr>
          <p:cNvSpPr txBox="1"/>
          <p:nvPr/>
        </p:nvSpPr>
        <p:spPr>
          <a:xfrm>
            <a:off x="10634132" y="6417733"/>
            <a:ext cx="155786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50" dirty="0">
                <a:solidFill>
                  <a:schemeClr val="bg1"/>
                </a:solidFill>
              </a:rPr>
              <a:t>Dott.ssa Lucia Cascone</a:t>
            </a:r>
            <a:br>
              <a:rPr lang="it-IT" sz="1050" dirty="0">
                <a:solidFill>
                  <a:schemeClr val="bg1"/>
                </a:solidFill>
              </a:rPr>
            </a:br>
            <a:r>
              <a:rPr lang="it-IT" sz="1050" dirty="0">
                <a:solidFill>
                  <a:schemeClr val="bg1"/>
                </a:solidFill>
              </a:rPr>
              <a:t>lcascone@unisa.it</a:t>
            </a:r>
          </a:p>
        </p:txBody>
      </p:sp>
    </p:spTree>
    <p:extLst>
      <p:ext uri="{BB962C8B-B14F-4D97-AF65-F5344CB8AC3E}">
        <p14:creationId xmlns:p14="http://schemas.microsoft.com/office/powerpoint/2010/main" val="36176867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B550DE6-4C9D-1580-B650-E080E73984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it-IT" dirty="0"/>
              <a:t>Machine Learning vs Deep Learning</a:t>
            </a:r>
            <a:br>
              <a:rPr lang="it-IT" dirty="0"/>
            </a:br>
            <a:r>
              <a:rPr lang="it-IT" sz="2000" dirty="0">
                <a:cs typeface="Times New Roman" panose="02020603050405020304" pitchFamily="18" charset="0"/>
              </a:rPr>
              <a:t>Complessità dell’architettura</a:t>
            </a:r>
            <a:br>
              <a:rPr lang="it-IT" sz="3600" dirty="0">
                <a:cs typeface="Times New Roman" panose="02020603050405020304" pitchFamily="18" charset="0"/>
              </a:rPr>
            </a:br>
            <a:endParaRPr lang="it-IT" dirty="0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E5C7FEDD-ABA5-596B-53E1-A235513635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ctr"/>
            <a:r>
              <a:rPr lang="it-IT" sz="2400" dirty="0"/>
              <a:t>ML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91AD98B-1ED2-CC54-4092-DE1CFAD6D23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it-IT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Questi modelli possono variare da semplici algoritmi lineari a strutture leggermente più sofisticate come gli alberi decisionali o gli ensemble di modelli.</a:t>
            </a:r>
            <a:endParaRPr lang="it-IT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2516155A-C4AB-FE41-E5E0-05F7B345DC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pPr algn="ctr"/>
            <a:r>
              <a:rPr lang="it-IT" sz="2400" dirty="0"/>
              <a:t>DL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D354C677-6533-E41C-A5B2-388D45B30DF1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it-IT" dirty="0"/>
              <a:t>Utilizza reti neurali profonde (</a:t>
            </a:r>
            <a:r>
              <a:rPr lang="it-IT" i="1" dirty="0"/>
              <a:t>deep </a:t>
            </a:r>
            <a:r>
              <a:rPr lang="it-IT" i="1" dirty="0" err="1"/>
              <a:t>neural</a:t>
            </a:r>
            <a:r>
              <a:rPr lang="it-IT" i="1" dirty="0"/>
              <a:t> networks</a:t>
            </a:r>
            <a:r>
              <a:rPr lang="it-IT" dirty="0"/>
              <a:t>) con molteplici livelli (</a:t>
            </a:r>
            <a:r>
              <a:rPr lang="it-IT" i="1" dirty="0" err="1"/>
              <a:t>layers</a:t>
            </a:r>
            <a:r>
              <a:rPr lang="it-IT" dirty="0"/>
              <a:t>) per analizzare vari tipi di dati. </a:t>
            </a:r>
          </a:p>
        </p:txBody>
      </p:sp>
      <p:pic>
        <p:nvPicPr>
          <p:cNvPr id="8" name="Immagine 7" descr="Immagine che contiene cerchio, schermata, simbolo, Policromia&#10;&#10;Descrizione generata automaticamente">
            <a:extLst>
              <a:ext uri="{FF2B5EF4-FFF2-40B4-BE49-F238E27FC236}">
                <a16:creationId xmlns:a16="http://schemas.microsoft.com/office/drawing/2014/main" id="{C4E0127C-2C0A-AB5F-03DD-A5C32A1A3B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818" y="4368797"/>
            <a:ext cx="1587500" cy="1587500"/>
          </a:xfrm>
          <a:prstGeom prst="rect">
            <a:avLst/>
          </a:prstGeom>
        </p:spPr>
      </p:pic>
      <p:pic>
        <p:nvPicPr>
          <p:cNvPr id="10" name="Immagine 9" descr="Immagine che contiene cerchio, Elementi grafici, design&#10;&#10;Descrizione generata automaticamente">
            <a:extLst>
              <a:ext uri="{FF2B5EF4-FFF2-40B4-BE49-F238E27FC236}">
                <a16:creationId xmlns:a16="http://schemas.microsoft.com/office/drawing/2014/main" id="{5DABAC41-C088-7F86-FA45-9512153D1F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5668" y="4123708"/>
            <a:ext cx="4143638" cy="2071819"/>
          </a:xfrm>
          <a:prstGeom prst="rect">
            <a:avLst/>
          </a:prstGeom>
        </p:spPr>
      </p:pic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7508E337-7C4F-8B90-086C-FAC5A969E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8672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B550DE6-4C9D-1580-B650-E080E73984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it-IT" dirty="0"/>
              <a:t>Machine Learning vs Deep Learning</a:t>
            </a:r>
            <a:br>
              <a:rPr lang="it-IT" dirty="0"/>
            </a:br>
            <a:r>
              <a:rPr lang="it-IT" sz="2000" dirty="0">
                <a:cs typeface="Times New Roman" panose="02020603050405020304" pitchFamily="18" charset="0"/>
              </a:rPr>
              <a:t>Quantità di dati</a:t>
            </a:r>
            <a:br>
              <a:rPr lang="it-IT" sz="3600" dirty="0">
                <a:cs typeface="Times New Roman" panose="02020603050405020304" pitchFamily="18" charset="0"/>
              </a:rPr>
            </a:br>
            <a:endParaRPr lang="it-IT" dirty="0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E5C7FEDD-ABA5-596B-53E1-A235513635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ctr"/>
            <a:r>
              <a:rPr lang="it-IT" sz="2400" dirty="0"/>
              <a:t>ML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91AD98B-1ED2-CC54-4092-DE1CFAD6D23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it-IT" sz="1800" dirty="0">
                <a:cs typeface="Times New Roman" panose="02020603050405020304" pitchFamily="18" charset="0"/>
              </a:rPr>
              <a:t>Funziona bene con set di dati </a:t>
            </a:r>
            <a:r>
              <a:rPr lang="it-IT" sz="1800" i="1" dirty="0">
                <a:cs typeface="Times New Roman" panose="02020603050405020304" pitchFamily="18" charset="0"/>
              </a:rPr>
              <a:t>più piccoli. </a:t>
            </a:r>
            <a:endParaRPr lang="it-IT" sz="1600" i="1" dirty="0">
              <a:cs typeface="Times New Roman" panose="02020603050405020304" pitchFamily="18" charset="0"/>
            </a:endParaRP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2516155A-C4AB-FE41-E5E0-05F7B345DC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pPr algn="ctr"/>
            <a:r>
              <a:rPr lang="it-IT" sz="2400" dirty="0"/>
              <a:t>DL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D354C677-6533-E41C-A5B2-388D45B30D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921592" cy="3164509"/>
          </a:xfrm>
        </p:spPr>
        <p:txBody>
          <a:bodyPr>
            <a:normAutofit/>
          </a:bodyPr>
          <a:lstStyle/>
          <a:p>
            <a:r>
              <a:rPr lang="it-IT" dirty="0"/>
              <a:t>R</a:t>
            </a:r>
            <a:r>
              <a:rPr lang="it-IT" b="0" i="0" dirty="0">
                <a:effectLst/>
              </a:rPr>
              <a:t>ichiede generalmente grandi quantità di dati per apprendere efficacemente, poiché la sua capacità di catturare relazioni complesse nei dati cresce con la quantità e la varietà di dati forniti.</a:t>
            </a:r>
            <a:endParaRPr lang="it-IT" dirty="0"/>
          </a:p>
        </p:txBody>
      </p:sp>
      <p:pic>
        <p:nvPicPr>
          <p:cNvPr id="8" name="Immagine 7" descr="Immagine che contiene cerchio, schermata, simbolo, Policromia&#10;&#10;Descrizione generata automaticamente">
            <a:extLst>
              <a:ext uri="{FF2B5EF4-FFF2-40B4-BE49-F238E27FC236}">
                <a16:creationId xmlns:a16="http://schemas.microsoft.com/office/drawing/2014/main" id="{C4E0127C-2C0A-AB5F-03DD-A5C32A1A3B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818" y="4368797"/>
            <a:ext cx="1587500" cy="1587500"/>
          </a:xfrm>
          <a:prstGeom prst="rect">
            <a:avLst/>
          </a:prstGeom>
        </p:spPr>
      </p:pic>
      <p:pic>
        <p:nvPicPr>
          <p:cNvPr id="10" name="Immagine 9" descr="Immagine che contiene cerchio, Elementi grafici, design&#10;&#10;Descrizione generata automaticamente">
            <a:extLst>
              <a:ext uri="{FF2B5EF4-FFF2-40B4-BE49-F238E27FC236}">
                <a16:creationId xmlns:a16="http://schemas.microsoft.com/office/drawing/2014/main" id="{5DABAC41-C088-7F86-FA45-9512153D1F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5668" y="4123708"/>
            <a:ext cx="4143638" cy="2071819"/>
          </a:xfrm>
          <a:prstGeom prst="rect">
            <a:avLst/>
          </a:prstGeom>
        </p:spPr>
      </p:pic>
      <p:pic>
        <p:nvPicPr>
          <p:cNvPr id="9" name="Immagine 8" descr="Immagine che contiene cilindro, candela, bianco e nero&#10;&#10;Descrizione generata automaticamente">
            <a:extLst>
              <a:ext uri="{FF2B5EF4-FFF2-40B4-BE49-F238E27FC236}">
                <a16:creationId xmlns:a16="http://schemas.microsoft.com/office/drawing/2014/main" id="{51FB9989-201C-BE7A-7048-514A083FBA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5703" y="4368797"/>
            <a:ext cx="1096617" cy="1587500"/>
          </a:xfrm>
          <a:prstGeom prst="rect">
            <a:avLst/>
          </a:prstGeom>
        </p:spPr>
      </p:pic>
      <p:grpSp>
        <p:nvGrpSpPr>
          <p:cNvPr id="14" name="Gruppo 13">
            <a:extLst>
              <a:ext uri="{FF2B5EF4-FFF2-40B4-BE49-F238E27FC236}">
                <a16:creationId xmlns:a16="http://schemas.microsoft.com/office/drawing/2014/main" id="{B36E8C98-10DD-254D-2B40-FBDE5CF71F2C}"/>
              </a:ext>
            </a:extLst>
          </p:cNvPr>
          <p:cNvGrpSpPr/>
          <p:nvPr/>
        </p:nvGrpSpPr>
        <p:grpSpPr>
          <a:xfrm>
            <a:off x="7471423" y="4365867"/>
            <a:ext cx="1232116" cy="1710387"/>
            <a:chOff x="7471423" y="4365867"/>
            <a:chExt cx="1232116" cy="1710387"/>
          </a:xfrm>
        </p:grpSpPr>
        <p:pic>
          <p:nvPicPr>
            <p:cNvPr id="12" name="Immagine 11" descr="Immagine che contiene cilindro, candela, bianco e nero&#10;&#10;Descrizione generata automaticamente">
              <a:extLst>
                <a:ext uri="{FF2B5EF4-FFF2-40B4-BE49-F238E27FC236}">
                  <a16:creationId xmlns:a16="http://schemas.microsoft.com/office/drawing/2014/main" id="{3049AFB2-6F9A-74D6-B8F7-3534C50E4A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71423" y="4365867"/>
              <a:ext cx="1096617" cy="1587500"/>
            </a:xfrm>
            <a:prstGeom prst="rect">
              <a:avLst/>
            </a:prstGeom>
          </p:spPr>
        </p:pic>
        <p:pic>
          <p:nvPicPr>
            <p:cNvPr id="13" name="Immagine 12" descr="Immagine che contiene cilindro, candela, bianco e nero&#10;&#10;Descrizione generata automaticamente">
              <a:extLst>
                <a:ext uri="{FF2B5EF4-FFF2-40B4-BE49-F238E27FC236}">
                  <a16:creationId xmlns:a16="http://schemas.microsoft.com/office/drawing/2014/main" id="{5C5B66A1-D575-A072-A02A-B5A856C54B0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06922" y="4488754"/>
              <a:ext cx="1096617" cy="1587500"/>
            </a:xfrm>
            <a:prstGeom prst="rect">
              <a:avLst/>
            </a:prstGeom>
          </p:spPr>
        </p:pic>
      </p:grpSp>
      <p:grpSp>
        <p:nvGrpSpPr>
          <p:cNvPr id="15" name="Gruppo 14">
            <a:extLst>
              <a:ext uri="{FF2B5EF4-FFF2-40B4-BE49-F238E27FC236}">
                <a16:creationId xmlns:a16="http://schemas.microsoft.com/office/drawing/2014/main" id="{23B97E20-D0EE-A50C-BD18-CD80FFFA3479}"/>
              </a:ext>
            </a:extLst>
          </p:cNvPr>
          <p:cNvGrpSpPr/>
          <p:nvPr/>
        </p:nvGrpSpPr>
        <p:grpSpPr>
          <a:xfrm>
            <a:off x="9428963" y="4317730"/>
            <a:ext cx="1232116" cy="1710387"/>
            <a:chOff x="7471423" y="4365867"/>
            <a:chExt cx="1232116" cy="1710387"/>
          </a:xfrm>
        </p:grpSpPr>
        <p:pic>
          <p:nvPicPr>
            <p:cNvPr id="16" name="Immagine 15" descr="Immagine che contiene cilindro, candela, bianco e nero&#10;&#10;Descrizione generata automaticamente">
              <a:extLst>
                <a:ext uri="{FF2B5EF4-FFF2-40B4-BE49-F238E27FC236}">
                  <a16:creationId xmlns:a16="http://schemas.microsoft.com/office/drawing/2014/main" id="{366E1962-1725-0797-BDB5-9EB9DE97AA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71423" y="4365867"/>
              <a:ext cx="1096617" cy="1587500"/>
            </a:xfrm>
            <a:prstGeom prst="rect">
              <a:avLst/>
            </a:prstGeom>
          </p:spPr>
        </p:pic>
        <p:pic>
          <p:nvPicPr>
            <p:cNvPr id="17" name="Immagine 16" descr="Immagine che contiene cilindro, candela, bianco e nero&#10;&#10;Descrizione generata automaticamente">
              <a:extLst>
                <a:ext uri="{FF2B5EF4-FFF2-40B4-BE49-F238E27FC236}">
                  <a16:creationId xmlns:a16="http://schemas.microsoft.com/office/drawing/2014/main" id="{2E5DD302-6825-B2CB-CB10-EC9A6A40B2D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06922" y="4488754"/>
              <a:ext cx="1096617" cy="1587500"/>
            </a:xfrm>
            <a:prstGeom prst="rect">
              <a:avLst/>
            </a:prstGeom>
          </p:spPr>
        </p:pic>
      </p:grpSp>
      <p:grpSp>
        <p:nvGrpSpPr>
          <p:cNvPr id="18" name="Gruppo 17">
            <a:extLst>
              <a:ext uri="{FF2B5EF4-FFF2-40B4-BE49-F238E27FC236}">
                <a16:creationId xmlns:a16="http://schemas.microsoft.com/office/drawing/2014/main" id="{6034B802-45BC-21D9-68BB-BC71A425AFC6}"/>
              </a:ext>
            </a:extLst>
          </p:cNvPr>
          <p:cNvGrpSpPr/>
          <p:nvPr/>
        </p:nvGrpSpPr>
        <p:grpSpPr>
          <a:xfrm>
            <a:off x="8500177" y="4379173"/>
            <a:ext cx="1232116" cy="1710387"/>
            <a:chOff x="7471423" y="4365867"/>
            <a:chExt cx="1232116" cy="1710387"/>
          </a:xfrm>
        </p:grpSpPr>
        <p:pic>
          <p:nvPicPr>
            <p:cNvPr id="19" name="Immagine 18" descr="Immagine che contiene cilindro, candela, bianco e nero&#10;&#10;Descrizione generata automaticamente">
              <a:extLst>
                <a:ext uri="{FF2B5EF4-FFF2-40B4-BE49-F238E27FC236}">
                  <a16:creationId xmlns:a16="http://schemas.microsoft.com/office/drawing/2014/main" id="{548D7E3A-4173-EA76-EE27-01AA67F1682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71423" y="4365867"/>
              <a:ext cx="1096617" cy="1587500"/>
            </a:xfrm>
            <a:prstGeom prst="rect">
              <a:avLst/>
            </a:prstGeom>
          </p:spPr>
        </p:pic>
        <p:pic>
          <p:nvPicPr>
            <p:cNvPr id="20" name="Immagine 19" descr="Immagine che contiene cilindro, candela, bianco e nero&#10;&#10;Descrizione generata automaticamente">
              <a:extLst>
                <a:ext uri="{FF2B5EF4-FFF2-40B4-BE49-F238E27FC236}">
                  <a16:creationId xmlns:a16="http://schemas.microsoft.com/office/drawing/2014/main" id="{000C66A8-F5D8-E7A4-4B19-5B8386B7723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06922" y="4488754"/>
              <a:ext cx="1096617" cy="1587500"/>
            </a:xfrm>
            <a:prstGeom prst="rect">
              <a:avLst/>
            </a:prstGeom>
          </p:spPr>
        </p:pic>
      </p:grp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9F226FBB-D20E-0A95-A048-118B1EAEB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0862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B550DE6-4C9D-1580-B650-E080E73984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it-IT" dirty="0"/>
              <a:t>Machine Learning vs Deep Learning</a:t>
            </a:r>
            <a:br>
              <a:rPr lang="it-IT" dirty="0"/>
            </a:br>
            <a:r>
              <a:rPr lang="it-IT" sz="2000" dirty="0">
                <a:cs typeface="Times New Roman" panose="02020603050405020304" pitchFamily="18" charset="0"/>
              </a:rPr>
              <a:t>Potenza computazionale</a:t>
            </a:r>
            <a:br>
              <a:rPr lang="it-IT" sz="3600" dirty="0">
                <a:cs typeface="Times New Roman" panose="02020603050405020304" pitchFamily="18" charset="0"/>
              </a:rPr>
            </a:br>
            <a:endParaRPr lang="it-IT" dirty="0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E5C7FEDD-ABA5-596B-53E1-A235513635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ctr"/>
            <a:r>
              <a:rPr lang="it-IT" sz="2400" dirty="0"/>
              <a:t>ML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91AD98B-1ED2-CC54-4092-DE1CFAD6D23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it-IT" sz="1800" dirty="0">
                <a:cs typeface="Times New Roman" panose="02020603050405020304" pitchFamily="18" charset="0"/>
              </a:rPr>
              <a:t>Gli algoritmi di ML sono generalmente meno esigenti in termini di potenza computazionale  e possono essere eseguiti efficacemente su hardware meno potenti.</a:t>
            </a:r>
            <a:endParaRPr lang="it-IT" sz="1600" i="1" dirty="0">
              <a:cs typeface="Times New Roman" panose="02020603050405020304" pitchFamily="18" charset="0"/>
            </a:endParaRP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2516155A-C4AB-FE41-E5E0-05F7B345DC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pPr algn="ctr"/>
            <a:r>
              <a:rPr lang="it-IT" sz="2400" dirty="0"/>
              <a:t>DL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D354C677-6533-E41C-A5B2-388D45B30D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921592" cy="3164509"/>
          </a:xfrm>
        </p:spPr>
        <p:txBody>
          <a:bodyPr>
            <a:normAutofit/>
          </a:bodyPr>
          <a:lstStyle/>
          <a:p>
            <a:r>
              <a:rPr lang="it-IT" b="0" i="0" dirty="0">
                <a:effectLst/>
              </a:rPr>
              <a:t>Il DL richiede risorse computazionali più significative, soprattutto per l'addestramento delle reti, spesso richiedendo GPU.</a:t>
            </a:r>
            <a:endParaRPr lang="it-IT" dirty="0"/>
          </a:p>
        </p:txBody>
      </p:sp>
      <p:sp>
        <p:nvSpPr>
          <p:cNvPr id="23" name="Ovale 22">
            <a:extLst>
              <a:ext uri="{FF2B5EF4-FFF2-40B4-BE49-F238E27FC236}">
                <a16:creationId xmlns:a16="http://schemas.microsoft.com/office/drawing/2014/main" id="{239389AE-931D-D4EE-EDE5-4D46E430A0D7}"/>
              </a:ext>
            </a:extLst>
          </p:cNvPr>
          <p:cNvSpPr/>
          <p:nvPr/>
        </p:nvSpPr>
        <p:spPr>
          <a:xfrm>
            <a:off x="2683565" y="4440617"/>
            <a:ext cx="1441312" cy="1464612"/>
          </a:xfrm>
          <a:prstGeom prst="ellipse">
            <a:avLst/>
          </a:prstGeom>
          <a:solidFill>
            <a:srgbClr val="69B1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2" name="Immagine 21" descr="Immagine che contiene schermata, Elementi grafici, logo, giallo&#10;&#10;Descrizione generata automaticamente">
            <a:extLst>
              <a:ext uri="{FF2B5EF4-FFF2-40B4-BE49-F238E27FC236}">
                <a16:creationId xmlns:a16="http://schemas.microsoft.com/office/drawing/2014/main" id="{3953DE44-99A2-9939-49B3-E66189EA4A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8193" y="4493382"/>
            <a:ext cx="1437381" cy="1437381"/>
          </a:xfrm>
          <a:prstGeom prst="rect">
            <a:avLst/>
          </a:prstGeom>
        </p:spPr>
      </p:pic>
      <p:sp>
        <p:nvSpPr>
          <p:cNvPr id="24" name="Ovale 23">
            <a:extLst>
              <a:ext uri="{FF2B5EF4-FFF2-40B4-BE49-F238E27FC236}">
                <a16:creationId xmlns:a16="http://schemas.microsoft.com/office/drawing/2014/main" id="{5175F027-17C5-0150-B1BC-D9DD1A143767}"/>
              </a:ext>
            </a:extLst>
          </p:cNvPr>
          <p:cNvSpPr/>
          <p:nvPr/>
        </p:nvSpPr>
        <p:spPr>
          <a:xfrm>
            <a:off x="7333411" y="4427311"/>
            <a:ext cx="1441312" cy="1464612"/>
          </a:xfrm>
          <a:prstGeom prst="ellipse">
            <a:avLst/>
          </a:prstGeom>
          <a:solidFill>
            <a:srgbClr val="6FB7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5" name="Ovale 24">
            <a:extLst>
              <a:ext uri="{FF2B5EF4-FFF2-40B4-BE49-F238E27FC236}">
                <a16:creationId xmlns:a16="http://schemas.microsoft.com/office/drawing/2014/main" id="{22FE7472-5E87-4185-E070-3F1EB57DCFCB}"/>
              </a:ext>
            </a:extLst>
          </p:cNvPr>
          <p:cNvSpPr/>
          <p:nvPr/>
        </p:nvSpPr>
        <p:spPr>
          <a:xfrm>
            <a:off x="9286447" y="4440617"/>
            <a:ext cx="1441312" cy="1464612"/>
          </a:xfrm>
          <a:prstGeom prst="ellipse">
            <a:avLst/>
          </a:prstGeom>
          <a:solidFill>
            <a:srgbClr val="6FB7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27" name="Immagine 26" descr="Immagine che contiene schermata, Elementi grafici, simbolo, Carattere&#10;&#10;Descrizione generata automaticamente">
            <a:extLst>
              <a:ext uri="{FF2B5EF4-FFF2-40B4-BE49-F238E27FC236}">
                <a16:creationId xmlns:a16="http://schemas.microsoft.com/office/drawing/2014/main" id="{3BF673BD-77C9-771F-10D6-B11FB0D72C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1093" y="4556643"/>
            <a:ext cx="1205948" cy="1205948"/>
          </a:xfrm>
          <a:prstGeom prst="rect">
            <a:avLst/>
          </a:prstGeom>
        </p:spPr>
      </p:pic>
      <p:pic>
        <p:nvPicPr>
          <p:cNvPr id="28" name="Immagine 27" descr="Immagine che contiene schermata, Elementi grafici, simbolo, Carattere&#10;&#10;Descrizione generata automaticamente">
            <a:extLst>
              <a:ext uri="{FF2B5EF4-FFF2-40B4-BE49-F238E27FC236}">
                <a16:creationId xmlns:a16="http://schemas.microsoft.com/office/drawing/2014/main" id="{E3F3D8D0-26DC-2146-2426-A0EA79BAE8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4129" y="4556643"/>
            <a:ext cx="1205948" cy="1205948"/>
          </a:xfrm>
          <a:prstGeom prst="rect">
            <a:avLst/>
          </a:prstGeom>
        </p:spPr>
      </p:pic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33B8AD3C-70E8-A4CE-B1B8-2B6B77CCF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4686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1E8D93C5-28EB-42D0-86CE-D804955653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B1B1E7D-F76D-4744-AF85-239E6998A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BB65211-00DB-45B6-A223-033B2D19C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14DF524F-3FEF-4236-90C6-820E876A94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2400A003-1BE9-49C2-8E57-DCD9B870F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83BF0991-F9A1-4282-99DB-92D70239F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EA4E4267-CAF0-4C38-8DC6-CD3B1A9F04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EE3ACC5-126D-4BA4-8B45-7F0B5B839C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384"/>
            <a:ext cx="12192000" cy="6858000"/>
          </a:xfrm>
          <a:prstGeom prst="rect">
            <a:avLst/>
          </a:prstGeom>
          <a:blipFill dpi="0" rotWithShape="1">
            <a:blip r:embed="rId2">
              <a:alphaModFix amt="4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133350" ty="330200" sx="85000" sy="85000" flip="xy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B2868F7-FE10-4289-A5BD-90763C7A2F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866" y="0"/>
            <a:ext cx="12193866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Segnaposto contenuto 6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8FAD6D40-B3DE-9549-82D8-2BCBC265AA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6" t="14178" r="3998" b="3691"/>
          <a:stretch/>
        </p:blipFill>
        <p:spPr>
          <a:xfrm>
            <a:off x="166795" y="1006616"/>
            <a:ext cx="6801889" cy="5120740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BD94142C-10EE-487C-A327-404FDF358F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91973" y="643464"/>
            <a:ext cx="4143830" cy="556630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F7FAC2D-7A74-4939-A917-A1A5AF935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7364" y="806860"/>
            <a:ext cx="3813048" cy="5239512"/>
          </a:xfrm>
          <a:prstGeom prst="rect">
            <a:avLst/>
          </a:prstGeom>
          <a:noFill/>
          <a:ln w="6350" cap="sq" cmpd="sng" algn="ctr">
            <a:solidFill>
              <a:schemeClr val="bg1"/>
            </a:solidFill>
            <a:prstDash val="solid"/>
            <a:miter lim="800000"/>
          </a:ln>
          <a:effectLst/>
        </p:spPr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FD50409E-8569-4442-B944-989476100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79409" y="1574054"/>
            <a:ext cx="3942312" cy="343825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3000"/>
              </a:lnSpc>
            </a:pPr>
            <a:r>
              <a:rPr lang="en-US" sz="3200" b="0" cap="all" spc="-100" dirty="0">
                <a:solidFill>
                  <a:schemeClr val="bg1"/>
                </a:solidFill>
              </a:rPr>
              <a:t>TRE TIPI Principali di apprendimento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A53A868-C420-4BAE-9244-EC162AF05C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03768" y="640856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F8D93CCA-A85E-4529-A6F0-8BB54D27BC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18068" y="640855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C2686EF3-81CC-419F-96C3-002A758803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309708" y="640855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1ECFA516-C18C-41AE-AFF2-A0D0A59C9E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18068" y="1286150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888A1F38-E7C9-6222-4C01-A96F5E2A44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1054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095F1564-601D-CD2B-379F-43A383E3D3F5}"/>
              </a:ext>
            </a:extLst>
          </p:cNvPr>
          <p:cNvSpPr txBox="1"/>
          <p:nvPr/>
        </p:nvSpPr>
        <p:spPr>
          <a:xfrm>
            <a:off x="3678766" y="2505670"/>
            <a:ext cx="4834467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800" b="1" i="1" dirty="0">
                <a:latin typeface="+mj-lt"/>
              </a:rPr>
              <a:t>Il concetto chiave è…</a:t>
            </a:r>
          </a:p>
          <a:p>
            <a:r>
              <a:rPr lang="it-IT" sz="3800" b="1" i="1" dirty="0">
                <a:latin typeface="+mj-lt"/>
              </a:rPr>
              <a:t>APPRENDIMENTO</a:t>
            </a:r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40F6CF30-C0FD-2E55-A328-368139939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6524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66A413F7-FFE1-42E7-8C6C-E9CCC477F8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CE0B0FD-3413-40CC-A7D8-6A5058608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0C4C044-5B1C-40C8-8C7B-AA5E6D879D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00163F5F-1439-4827-8F7A-B08BDDEFB9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BA677414-C3D2-4430-876D-9092D633F5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9181D20-1D81-447D-9854-10DDB10D54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AA1926A6-49C3-42C5-9543-EAE0BE8F77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AB6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FD50409E-8569-4442-B944-989476100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4766" y="1112644"/>
            <a:ext cx="4011534" cy="372837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3000"/>
              </a:lnSpc>
            </a:pPr>
            <a:r>
              <a:rPr lang="en-US" sz="2600" b="0" cap="all" spc="-100" dirty="0">
                <a:solidFill>
                  <a:schemeClr val="tx1"/>
                </a:solidFill>
              </a:rPr>
              <a:t>I due </a:t>
            </a:r>
            <a:r>
              <a:rPr lang="en-US" sz="2600" b="0" cap="all" spc="-100" dirty="0" err="1">
                <a:solidFill>
                  <a:schemeClr val="tx1"/>
                </a:solidFill>
              </a:rPr>
              <a:t>Principali</a:t>
            </a:r>
            <a:r>
              <a:rPr lang="en-US" sz="2600" b="0" cap="all" spc="-100" dirty="0">
                <a:solidFill>
                  <a:schemeClr val="tx1"/>
                </a:solidFill>
              </a:rPr>
              <a:t> PROBLEMI </a:t>
            </a:r>
            <a:r>
              <a:rPr lang="en-US" sz="2600" b="0" cap="all" spc="-100" dirty="0" err="1">
                <a:solidFill>
                  <a:schemeClr val="tx1"/>
                </a:solidFill>
              </a:rPr>
              <a:t>legati</a:t>
            </a:r>
            <a:r>
              <a:rPr lang="en-US" sz="2600" b="0" cap="all" spc="-100" dirty="0">
                <a:solidFill>
                  <a:schemeClr val="tx1"/>
                </a:solidFill>
              </a:rPr>
              <a:t> </a:t>
            </a:r>
            <a:r>
              <a:rPr lang="en-US" sz="2600" b="0" cap="all" spc="-100" dirty="0" err="1">
                <a:solidFill>
                  <a:schemeClr val="tx1"/>
                </a:solidFill>
              </a:rPr>
              <a:t>all’apprendimento</a:t>
            </a:r>
            <a:endParaRPr lang="en-US" sz="2600" b="0" cap="all" spc="-100" dirty="0">
              <a:solidFill>
                <a:schemeClr val="tx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FF34CB2-D9B0-473A-A23C-7BC24AC8A7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867" y="0"/>
            <a:ext cx="8168743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DF89D79-C6EA-4CE4-8BC8-871F9F1334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337" y="643464"/>
            <a:ext cx="6909241" cy="5571072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E8C92EC4-1585-06D4-0408-2001814821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92"/>
          <a:stretch/>
        </p:blipFill>
        <p:spPr>
          <a:xfrm>
            <a:off x="858416" y="733426"/>
            <a:ext cx="3490503" cy="2871194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3A6F9FDE-2540-4153-BE5F-1AB555084C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9695" y="839756"/>
            <a:ext cx="2847804" cy="1988834"/>
          </a:xfrm>
          <a:prstGeom prst="rect">
            <a:avLst/>
          </a:prstGeom>
          <a:solidFill>
            <a:srgbClr val="2AB6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0DDD238-0384-4D05-B5F8-1925F56B72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8416" y="4031070"/>
            <a:ext cx="3490503" cy="1972279"/>
          </a:xfrm>
          <a:prstGeom prst="rect">
            <a:avLst/>
          </a:prstGeom>
          <a:solidFill>
            <a:srgbClr val="2AB6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5D56C1C3-A14A-62F0-7140-16C628D05BA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488"/>
          <a:stretch/>
        </p:blipFill>
        <p:spPr>
          <a:xfrm>
            <a:off x="4470445" y="3579727"/>
            <a:ext cx="2847804" cy="2423622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E48B4F12-9E41-EEA1-A47B-C508D74B8591}"/>
              </a:ext>
            </a:extLst>
          </p:cNvPr>
          <p:cNvSpPr txBox="1"/>
          <p:nvPr/>
        </p:nvSpPr>
        <p:spPr>
          <a:xfrm>
            <a:off x="4503032" y="1235840"/>
            <a:ext cx="27826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 err="1"/>
              <a:t>Underfitting</a:t>
            </a:r>
            <a:r>
              <a:rPr lang="it-IT" dirty="0"/>
              <a:t>: </a:t>
            </a:r>
            <a:r>
              <a:rPr lang="it-IT" b="0" i="0" dirty="0">
                <a:effectLst/>
              </a:rPr>
              <a:t>incapacità di cogliere la relazione tra le variabili di input e di output.</a:t>
            </a:r>
            <a:endParaRPr lang="it-IT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1558B3EB-4274-42FC-F1AD-7C8E63D6105C}"/>
              </a:ext>
            </a:extLst>
          </p:cNvPr>
          <p:cNvSpPr txBox="1"/>
          <p:nvPr/>
        </p:nvSpPr>
        <p:spPr>
          <a:xfrm>
            <a:off x="949128" y="4407241"/>
            <a:ext cx="32869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 err="1"/>
              <a:t>Overfitting</a:t>
            </a:r>
            <a:r>
              <a:rPr lang="it-IT" dirty="0"/>
              <a:t>: </a:t>
            </a:r>
          </a:p>
          <a:p>
            <a:r>
              <a:rPr lang="it-IT" b="0" i="0" dirty="0">
                <a:effectLst/>
              </a:rPr>
              <a:t>adattamento </a:t>
            </a:r>
            <a:r>
              <a:rPr lang="it-IT" b="0" i="1" dirty="0">
                <a:effectLst/>
              </a:rPr>
              <a:t>eccessivo</a:t>
            </a:r>
            <a:r>
              <a:rPr lang="it-IT" b="0" i="0" dirty="0">
                <a:effectLst/>
              </a:rPr>
              <a:t> del modello ai dati di addestramento.</a:t>
            </a:r>
            <a:endParaRPr lang="it-IT" dirty="0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318A7299-960D-C582-52F9-F1CEA87E6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9431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CEAD7C3-6A38-4736-9130-E9F3BFCD7C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932" y="403604"/>
            <a:ext cx="11446136" cy="1371600"/>
          </a:xfrm>
        </p:spPr>
        <p:txBody>
          <a:bodyPr/>
          <a:lstStyle/>
          <a:p>
            <a:pPr algn="ctr"/>
            <a:r>
              <a:rPr lang="it-IT" dirty="0"/>
              <a:t>Supervised Learning</a:t>
            </a:r>
            <a:br>
              <a:rPr lang="it-IT" dirty="0"/>
            </a:b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EB142E0C-0F5F-4C56-B785-4CDCF47B029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66800" y="1605722"/>
                <a:ext cx="10058400" cy="4433338"/>
              </a:xfrm>
            </p:spPr>
            <p:txBody>
              <a:bodyPr>
                <a:noAutofit/>
              </a:bodyPr>
              <a:lstStyle/>
              <a:p>
                <a:pPr marL="0" indent="0" algn="just">
                  <a:buNone/>
                </a:pPr>
                <a:r>
                  <a:rPr lang="it-IT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Si parla di apprendimento supervisionato quando si hanno variabili di input (</a:t>
                </a:r>
                <a:r>
                  <a:rPr lang="it-IT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it-IT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e variabili di output (</a:t>
                </a:r>
                <a:r>
                  <a:rPr lang="it-IT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  <a:r>
                  <a:rPr lang="it-IT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e si utilizza un algoritmo per apprendere la funzione di mappatura dall'input all'output.</a:t>
                </a:r>
              </a:p>
              <a:p>
                <a:pPr marL="0" indent="0" algn="just">
                  <a:buNone/>
                </a:pPr>
                <a:endParaRPr lang="it-IT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8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𝑌</m:t>
                      </m:r>
                      <m:r>
                        <a:rPr lang="it-IT" sz="28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it-IT" sz="28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𝑓</m:t>
                      </m:r>
                      <m:r>
                        <a:rPr lang="it-IT" sz="28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it-IT" sz="28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𝑥</m:t>
                      </m:r>
                      <m:r>
                        <a:rPr lang="it-IT" sz="28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it-IT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 algn="just">
                  <a:buNone/>
                </a:pPr>
                <a:r>
                  <a:rPr lang="it-IT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L'obiettivo è approssimare la funzione di mappatura così bene che quando si hanno nuovi dati di input (</a:t>
                </a:r>
                <a:r>
                  <a:rPr lang="it-IT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it-IT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è possibile prevedere le variabili di output (</a:t>
                </a:r>
                <a:r>
                  <a:rPr lang="it-IT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  <a:r>
                  <a:rPr lang="it-IT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per tali dati.</a:t>
                </a:r>
              </a:p>
              <a:p>
                <a:pPr marL="0" indent="0" algn="just">
                  <a:buNone/>
                </a:pPr>
                <a:endParaRPr lang="it-IT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EB142E0C-0F5F-4C56-B785-4CDCF47B02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66800" y="1605722"/>
                <a:ext cx="10058400" cy="4433338"/>
              </a:xfrm>
              <a:blipFill>
                <a:blip r:embed="rId3"/>
                <a:stretch>
                  <a:fillRect l="-1009" t="-286" r="-88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ttangolo 3">
            <a:extLst>
              <a:ext uri="{FF2B5EF4-FFF2-40B4-BE49-F238E27FC236}">
                <a16:creationId xmlns:a16="http://schemas.microsoft.com/office/drawing/2014/main" id="{156C4360-BAA3-FBBF-AA13-90DDF1257ADE}"/>
              </a:ext>
            </a:extLst>
          </p:cNvPr>
          <p:cNvSpPr/>
          <p:nvPr/>
        </p:nvSpPr>
        <p:spPr>
          <a:xfrm>
            <a:off x="5063067" y="3369733"/>
            <a:ext cx="2040466" cy="82973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6C4A490E-594A-EC4A-864C-201934E20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8782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91F54D45-CE96-5943-9CFB-3565A6806EC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algn="ctr"/>
            <a:r>
              <a:rPr lang="it-IT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CLASSIFICAZIONE</a:t>
            </a:r>
          </a:p>
          <a:p>
            <a:pPr marL="0" indent="0" algn="just">
              <a:buNone/>
            </a:pPr>
            <a:r>
              <a:rPr lang="it-IT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 problema è di classificazione quando la variabile di </a:t>
            </a:r>
            <a:r>
              <a:rPr lang="it-IT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  <a:r>
              <a:rPr lang="it-IT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è una </a:t>
            </a:r>
            <a:r>
              <a:rPr lang="it-IT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categoria</a:t>
            </a:r>
            <a:r>
              <a:rPr lang="it-IT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un valore nominale come «uomo» o «donna», «vecchio» o «giovane» etc.</a:t>
            </a:r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DD7091C7-3476-C04B-8D73-3567339CF2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61760" y="2106135"/>
            <a:ext cx="4663440" cy="3749040"/>
          </a:xfrm>
        </p:spPr>
        <p:txBody>
          <a:bodyPr/>
          <a:lstStyle/>
          <a:p>
            <a:pPr algn="ctr"/>
            <a:r>
              <a:rPr lang="it-IT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REGRESSIONE</a:t>
            </a:r>
          </a:p>
          <a:p>
            <a:pPr marL="0" indent="0" algn="just">
              <a:buNone/>
            </a:pPr>
            <a:r>
              <a:rPr lang="it-IT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 problema è di regressione quando la variabile di </a:t>
            </a:r>
            <a:r>
              <a:rPr lang="it-IT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  <a:r>
              <a:rPr lang="it-IT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è un </a:t>
            </a:r>
            <a:r>
              <a:rPr lang="it-IT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valore numerico </a:t>
            </a:r>
            <a:r>
              <a:rPr lang="it-IT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come può essere il peso di un oggetto, il prezzo di una casa etc.</a:t>
            </a:r>
          </a:p>
        </p:txBody>
      </p:sp>
      <p:sp>
        <p:nvSpPr>
          <p:cNvPr id="7" name="Titolo 1">
            <a:extLst>
              <a:ext uri="{FF2B5EF4-FFF2-40B4-BE49-F238E27FC236}">
                <a16:creationId xmlns:a16="http://schemas.microsoft.com/office/drawing/2014/main" id="{B1AFCB5D-57DD-9EA0-1050-19EE09201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932" y="403604"/>
            <a:ext cx="11446136" cy="1371600"/>
          </a:xfrm>
        </p:spPr>
        <p:txBody>
          <a:bodyPr/>
          <a:lstStyle/>
          <a:p>
            <a:pPr algn="ctr"/>
            <a:r>
              <a:rPr lang="it-IT" dirty="0"/>
              <a:t>Supervised Learning</a:t>
            </a:r>
            <a:br>
              <a:rPr lang="it-IT" dirty="0"/>
            </a:br>
            <a:endParaRPr lang="it-IT" dirty="0"/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1ACF39CB-4F67-5564-DF0C-59E15066FA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3058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B142E0C-0F5F-4C56-B785-4CDCF47B02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424662"/>
            <a:ext cx="10058400" cy="3423479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it-IT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 parla di apprendimento </a:t>
            </a:r>
            <a:r>
              <a:rPr lang="it-IT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non</a:t>
            </a:r>
            <a:r>
              <a:rPr lang="it-IT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supervisionato quando si hanno variabili di input (</a:t>
            </a:r>
            <a:r>
              <a:rPr lang="it-IT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it-IT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e nessuna variabile di output corrispondente.</a:t>
            </a:r>
          </a:p>
          <a:p>
            <a:pPr marL="0" indent="0" algn="just">
              <a:buNone/>
            </a:pPr>
            <a:endParaRPr lang="it-IT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it-IT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L'obiettivo dell'apprendimento non supervisionato è quello di modellare la distribuzione dei dati al fine di ottenere quanta più informazione.</a:t>
            </a:r>
          </a:p>
        </p:txBody>
      </p:sp>
      <p:sp>
        <p:nvSpPr>
          <p:cNvPr id="7" name="Titolo 1">
            <a:extLst>
              <a:ext uri="{FF2B5EF4-FFF2-40B4-BE49-F238E27FC236}">
                <a16:creationId xmlns:a16="http://schemas.microsoft.com/office/drawing/2014/main" id="{E4332D4F-97B6-8B15-89AC-F61D36A3E549}"/>
              </a:ext>
            </a:extLst>
          </p:cNvPr>
          <p:cNvSpPr txBox="1">
            <a:spLocks/>
          </p:cNvSpPr>
          <p:nvPr/>
        </p:nvSpPr>
        <p:spPr>
          <a:xfrm>
            <a:off x="372932" y="403604"/>
            <a:ext cx="11446136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800" b="1" i="1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algn="ctr"/>
            <a:r>
              <a:rPr lang="it-IT" dirty="0" err="1"/>
              <a:t>Unsupervised</a:t>
            </a:r>
            <a:r>
              <a:rPr lang="it-IT" dirty="0"/>
              <a:t> Learning</a:t>
            </a:r>
            <a:br>
              <a:rPr lang="it-IT" dirty="0"/>
            </a:br>
            <a:endParaRPr lang="it-IT" dirty="0"/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A732B4C6-F04C-AA48-50FF-5C062FB1E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4652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91F54D45-CE96-5943-9CFB-3565A6806EC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algn="ctr"/>
            <a:r>
              <a:rPr lang="it-IT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CLUSTERING</a:t>
            </a:r>
          </a:p>
          <a:p>
            <a:pPr marL="0" indent="0" algn="just">
              <a:buNone/>
            </a:pPr>
            <a:r>
              <a:rPr lang="it-IT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 problema è di </a:t>
            </a:r>
            <a:r>
              <a:rPr lang="it-IT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clustering</a:t>
            </a:r>
            <a:r>
              <a:rPr lang="it-IT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quando si riescono a suddividere i dati di input sfruttando </a:t>
            </a:r>
            <a:r>
              <a:rPr lang="it-IT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raggruppamenti</a:t>
            </a:r>
            <a:r>
              <a:rPr lang="it-IT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intrinseci nei dati, senza conoscere a priori le classi di appartenenza.</a:t>
            </a:r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DD7091C7-3476-C04B-8D73-3567339CF2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61762" y="2103120"/>
            <a:ext cx="4663440" cy="3749040"/>
          </a:xfrm>
        </p:spPr>
        <p:txBody>
          <a:bodyPr/>
          <a:lstStyle/>
          <a:p>
            <a:pPr algn="ctr"/>
            <a:r>
              <a:rPr lang="it-IT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RIDUZIONE DIMENSIONALITA’ </a:t>
            </a:r>
          </a:p>
          <a:p>
            <a:pPr marL="0" indent="0" algn="just">
              <a:buNone/>
            </a:pPr>
            <a:r>
              <a:rPr lang="it-IT" sz="2400" b="0" i="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Questa tecnica è utilizzata per </a:t>
            </a:r>
            <a:r>
              <a:rPr lang="it-IT" sz="2400" b="1" i="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ridurre il numero </a:t>
            </a:r>
            <a:r>
              <a:rPr lang="it-IT" sz="2400" b="0" i="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 variabili casuali sotto considerazione, ottenendo un insieme di variabili principali.</a:t>
            </a:r>
            <a:endParaRPr lang="it-IT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itolo 1">
            <a:extLst>
              <a:ext uri="{FF2B5EF4-FFF2-40B4-BE49-F238E27FC236}">
                <a16:creationId xmlns:a16="http://schemas.microsoft.com/office/drawing/2014/main" id="{D5B69BDC-F4DF-7999-10D3-2997DAD03382}"/>
              </a:ext>
            </a:extLst>
          </p:cNvPr>
          <p:cNvSpPr txBox="1">
            <a:spLocks/>
          </p:cNvSpPr>
          <p:nvPr/>
        </p:nvSpPr>
        <p:spPr>
          <a:xfrm>
            <a:off x="372932" y="403604"/>
            <a:ext cx="11446136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800" b="1" i="1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algn="ctr"/>
            <a:r>
              <a:rPr lang="it-IT" dirty="0" err="1"/>
              <a:t>Unsupervised</a:t>
            </a:r>
            <a:r>
              <a:rPr lang="it-IT" dirty="0"/>
              <a:t> Learning</a:t>
            </a:r>
            <a:br>
              <a:rPr lang="it-IT" dirty="0"/>
            </a:br>
            <a:endParaRPr lang="it-IT" dirty="0"/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E263802C-9AEC-92E0-CBD4-B6FB8695AA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4360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23EBFBD2-DA69-40F0-9B41-6AA12C08FC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6E085B8-E6D9-4530-9AE3-4C2B79CE41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7744" y="237744"/>
            <a:ext cx="7652977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C1F7F5CC-B7AD-5758-EF03-598719FBB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8934" y="642593"/>
            <a:ext cx="6736084" cy="1744183"/>
          </a:xfrm>
        </p:spPr>
        <p:txBody>
          <a:bodyPr>
            <a:normAutofit/>
          </a:bodyPr>
          <a:lstStyle/>
          <a:p>
            <a:r>
              <a:rPr lang="it-IT" sz="2800" i="0" dirty="0"/>
              <a:t>Intelligenza Artificiale…</a:t>
            </a:r>
            <a:br>
              <a:rPr lang="it-IT" sz="2800" i="0" dirty="0"/>
            </a:br>
            <a:r>
              <a:rPr lang="it-IT" sz="2800" i="0" dirty="0"/>
              <a:t>Quanto ne sappiamo davvero?</a:t>
            </a:r>
            <a:endParaRPr lang="it-IT" sz="4800" dirty="0"/>
          </a:p>
        </p:txBody>
      </p:sp>
      <p:pic>
        <p:nvPicPr>
          <p:cNvPr id="13" name="Immagine 12" descr="Immagine che contiene testo&#10;&#10;Descrizione generata automaticamente">
            <a:extLst>
              <a:ext uri="{FF2B5EF4-FFF2-40B4-BE49-F238E27FC236}">
                <a16:creationId xmlns:a16="http://schemas.microsoft.com/office/drawing/2014/main" id="{DE4D38DD-6471-879D-032E-402F6D4B20E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t="6968" r="-3" b="13455"/>
          <a:stretch/>
        </p:blipFill>
        <p:spPr>
          <a:xfrm>
            <a:off x="7884741" y="333756"/>
            <a:ext cx="3981644" cy="1964437"/>
          </a:xfrm>
          <a:prstGeom prst="rect">
            <a:avLst/>
          </a:prstGeom>
        </p:spPr>
      </p:pic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2E43ED36-182E-0D3D-9182-AC4972B09B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8934" y="2386584"/>
            <a:ext cx="6608101" cy="3648456"/>
          </a:xfrm>
        </p:spPr>
        <p:txBody>
          <a:bodyPr>
            <a:normAutofit/>
          </a:bodyPr>
          <a:lstStyle/>
          <a:p>
            <a:pPr fontAlgn="base">
              <a:spcBef>
                <a:spcPts val="0"/>
              </a:spcBef>
            </a:pPr>
            <a:r>
              <a:rPr lang="it-IT" sz="1800" dirty="0">
                <a:solidFill>
                  <a:srgbClr val="000000"/>
                </a:solidFill>
                <a:cs typeface="Times New Roman" panose="02020603050405020304" pitchFamily="18" charset="0"/>
              </a:rPr>
              <a:t>È</a:t>
            </a:r>
            <a:r>
              <a:rPr lang="it-IT" sz="1800" i="0" u="none" strike="noStrike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 una branca di ricerca molto ampia dell’informatica.</a:t>
            </a:r>
          </a:p>
          <a:p>
            <a:pPr marL="0" indent="0" fontAlgn="base">
              <a:spcBef>
                <a:spcPts val="0"/>
              </a:spcBef>
              <a:buNone/>
            </a:pPr>
            <a:endParaRPr lang="it-IT" sz="1800" i="0" u="none" strike="noStrike" dirty="0">
              <a:solidFill>
                <a:srgbClr val="000000"/>
              </a:solidFill>
              <a:effectLst/>
              <a:cs typeface="Times New Roman" panose="02020603050405020304" pitchFamily="18" charset="0"/>
            </a:endParaRPr>
          </a:p>
          <a:p>
            <a:pPr fontAlgn="base">
              <a:spcBef>
                <a:spcPts val="0"/>
              </a:spcBef>
            </a:pPr>
            <a:r>
              <a:rPr lang="it-IT" sz="1800" i="0" u="none" strike="noStrike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Studia come raggiungere comportamenti “intelligenti” attraverso processi computazionali.</a:t>
            </a:r>
          </a:p>
          <a:p>
            <a:pPr marL="0" indent="0" fontAlgn="base">
              <a:spcBef>
                <a:spcPts val="0"/>
              </a:spcBef>
              <a:buNone/>
            </a:pPr>
            <a:endParaRPr lang="it-IT" sz="1800" i="0" u="none" strike="noStrike" dirty="0">
              <a:solidFill>
                <a:srgbClr val="000000"/>
              </a:solidFill>
              <a:effectLst/>
              <a:cs typeface="Times New Roman" panose="02020603050405020304" pitchFamily="18" charset="0"/>
            </a:endParaRPr>
          </a:p>
          <a:p>
            <a:pPr fontAlgn="base">
              <a:spcBef>
                <a:spcPts val="0"/>
              </a:spcBef>
            </a:pPr>
            <a:r>
              <a:rPr lang="it-IT" sz="1800" i="0" u="none" strike="noStrike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Si può definire sinteticamente come la capacità di acquisire e applicare la conoscenza.</a:t>
            </a:r>
          </a:p>
          <a:p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F2304C2-1AD0-4AFD-93A0-BB1D998E0F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7378773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6E19C5F8-527F-94F9-0FBA-C138DF0FCD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0" r="14657" b="-3"/>
          <a:stretch/>
        </p:blipFill>
        <p:spPr>
          <a:xfrm>
            <a:off x="7972615" y="2380488"/>
            <a:ext cx="3981643" cy="2078737"/>
          </a:xfrm>
          <a:prstGeom prst="rect">
            <a:avLst/>
          </a:prstGeom>
        </p:spPr>
      </p:pic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9D6F4EAB-4A4A-6C7E-CC9A-D97C1206447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4" r="8816" b="4"/>
          <a:stretch/>
        </p:blipFill>
        <p:spPr>
          <a:xfrm>
            <a:off x="7972613" y="4541520"/>
            <a:ext cx="3981643" cy="2078736"/>
          </a:xfrm>
          <a:prstGeom prst="rect">
            <a:avLst/>
          </a:prstGeom>
        </p:spPr>
      </p:pic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B1A3967C-7E57-49D8-1AD2-027A1A1DAA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2614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B142E0C-0F5F-4C56-B785-4CDCF47B02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361035"/>
            <a:ext cx="10058400" cy="2936178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it-IT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 parla di apprendimento semi-supervisionato quando si ha una grande quantità di dati di input (</a:t>
            </a:r>
            <a:r>
              <a:rPr lang="it-IT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it-IT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e solo </a:t>
            </a:r>
            <a:r>
              <a:rPr lang="it-IT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alcuni</a:t>
            </a:r>
            <a:r>
              <a:rPr lang="it-IT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dei dati sono etichettati (</a:t>
            </a:r>
            <a:r>
              <a:rPr lang="it-IT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it-IT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</a:p>
          <a:p>
            <a:pPr marL="0" indent="0" algn="just">
              <a:buNone/>
            </a:pPr>
            <a:endParaRPr lang="it-IT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it-IT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Questi problemi si trovano a metà tra l'apprendimento supervisionato e quello non supervisionato.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1D6F0BC8-5AD7-C653-CDBB-B599892D8402}"/>
              </a:ext>
            </a:extLst>
          </p:cNvPr>
          <p:cNvSpPr txBox="1">
            <a:spLocks/>
          </p:cNvSpPr>
          <p:nvPr/>
        </p:nvSpPr>
        <p:spPr>
          <a:xfrm>
            <a:off x="372932" y="403604"/>
            <a:ext cx="11446136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800" b="1" i="1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algn="ctr"/>
            <a:r>
              <a:rPr lang="it-IT" dirty="0"/>
              <a:t>Semi-</a:t>
            </a:r>
            <a:r>
              <a:rPr lang="it-IT" dirty="0" err="1"/>
              <a:t>supervised</a:t>
            </a:r>
            <a:r>
              <a:rPr lang="it-IT" dirty="0"/>
              <a:t> Learning</a:t>
            </a:r>
            <a:br>
              <a:rPr lang="it-IT" dirty="0"/>
            </a:b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B1FC6D9A-2B96-1E2A-7BC5-6CB7929F1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9992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B142E0C-0F5F-4C56-B785-4CDCF47B02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361035"/>
            <a:ext cx="10058400" cy="3514248"/>
          </a:xfrm>
        </p:spPr>
        <p:txBody>
          <a:bodyPr>
            <a:noAutofit/>
          </a:bodyPr>
          <a:lstStyle/>
          <a:p>
            <a:pPr marL="0" indent="0" algn="l">
              <a:buNone/>
            </a:pPr>
            <a:r>
              <a:rPr lang="it-IT" sz="2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 questo tipo di apprendimento, l'agente riceve feedback sotto forma di </a:t>
            </a:r>
            <a:r>
              <a:rPr lang="it-IT" sz="24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ricompense</a:t>
            </a:r>
            <a:r>
              <a:rPr lang="it-IT" sz="2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o </a:t>
            </a:r>
            <a:r>
              <a:rPr lang="it-IT" sz="24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punizioni</a:t>
            </a:r>
            <a:r>
              <a:rPr lang="it-IT" sz="2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in base alle azioni che compie nell'ambiente. L'obiettivo dell'agente è quello di massimizzare le ricompense ottenute, imparando così a svolgere l'attività nel modo più efficace possibile.</a:t>
            </a:r>
          </a:p>
          <a:p>
            <a:pPr algn="l"/>
            <a:r>
              <a:rPr lang="it-IT" sz="2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Il processo di apprendimento in </a:t>
            </a:r>
            <a:r>
              <a:rPr lang="it-IT" sz="2400" b="0" i="1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reinforcement</a:t>
            </a:r>
            <a:r>
              <a:rPr lang="it-IT" sz="2400" b="0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learning </a:t>
            </a:r>
            <a:r>
              <a:rPr lang="it-IT" sz="2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avviene attraverso una serie di tentativi ed errori, in cui l'agente sperimenta diverse azioni e impara quali di esse portano alle ricompense maggiori.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411AA98-3523-4F79-0932-B69EEE4F769D}"/>
              </a:ext>
            </a:extLst>
          </p:cNvPr>
          <p:cNvSpPr txBox="1">
            <a:spLocks/>
          </p:cNvSpPr>
          <p:nvPr/>
        </p:nvSpPr>
        <p:spPr>
          <a:xfrm>
            <a:off x="372932" y="403604"/>
            <a:ext cx="11446136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800" b="1" i="1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algn="ctr"/>
            <a:r>
              <a:rPr lang="it-IT" dirty="0" err="1"/>
              <a:t>Reinforcement</a:t>
            </a:r>
            <a:r>
              <a:rPr lang="it-IT" dirty="0"/>
              <a:t> Learning</a:t>
            </a:r>
            <a:br>
              <a:rPr lang="it-IT" dirty="0"/>
            </a:b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B8EFDBF-5615-3324-2B9D-B576F05B0E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2145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CD811D9-D452-8939-C7FB-CD1EC4BE7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highlight>
                  <a:srgbClr val="C0C0C0"/>
                </a:highlight>
              </a:rPr>
              <a:t>Pipeline Generale</a:t>
            </a:r>
            <a:br>
              <a:rPr lang="it-IT" dirty="0"/>
            </a:br>
            <a:r>
              <a:rPr lang="it-IT" sz="2000" dirty="0">
                <a:solidFill>
                  <a:schemeClr val="bg1"/>
                </a:solidFill>
                <a:highlight>
                  <a:srgbClr val="000000"/>
                </a:highlight>
              </a:rPr>
              <a:t>Supervised Learning</a:t>
            </a:r>
            <a:endParaRPr lang="it-IT" dirty="0">
              <a:solidFill>
                <a:schemeClr val="bg1"/>
              </a:solidFill>
              <a:highlight>
                <a:srgbClr val="000000"/>
              </a:highlight>
            </a:endParaRP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EEF3EFA-BE06-865F-5900-9E6B96A0A4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sz="1800" b="1" dirty="0"/>
              <a:t>1. Raccolta dati</a:t>
            </a:r>
            <a:r>
              <a:rPr lang="it-IT" sz="1800" dirty="0"/>
              <a:t> 📊</a:t>
            </a:r>
          </a:p>
          <a:p>
            <a:pPr marL="0" indent="0">
              <a:buNone/>
            </a:pP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8D6B9ED-8E60-6204-053F-24F7D0C151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8210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DB66A36-92A7-05F3-6022-C215574A8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7928" y="405113"/>
            <a:ext cx="3161963" cy="6076709"/>
          </a:xfrm>
        </p:spPr>
        <p:txBody>
          <a:bodyPr anchor="ctr">
            <a:normAutofit/>
          </a:bodyPr>
          <a:lstStyle/>
          <a:p>
            <a:pPr algn="ctr"/>
            <a:r>
              <a:rPr lang="it-IT" sz="3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Il valore dei Dati</a:t>
            </a:r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52AEAF5D-9565-9A44-D867-9BA824AB3851}"/>
              </a:ext>
            </a:extLst>
          </p:cNvPr>
          <p:cNvSpPr/>
          <p:nvPr/>
        </p:nvSpPr>
        <p:spPr>
          <a:xfrm>
            <a:off x="462105" y="405113"/>
            <a:ext cx="6423949" cy="833378"/>
          </a:xfrm>
          <a:prstGeom prst="round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100000"/>
              </a:lnSpc>
            </a:pPr>
            <a:r>
              <a:rPr lang="it-IT" i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Rappresentatività</a:t>
            </a:r>
            <a:r>
              <a:rPr lang="it-IT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  <a:r>
              <a:rPr lang="it-IT" b="1" i="0" dirty="0"/>
              <a:t> </a:t>
            </a:r>
            <a:r>
              <a:rPr lang="it-IT" b="0" i="0" dirty="0"/>
              <a:t>I dati devono essere rappresentativi della popolazione o del fenomeno che stiamo cercando di modellare.</a:t>
            </a:r>
            <a:endParaRPr lang="en-US" dirty="0"/>
          </a:p>
        </p:txBody>
      </p: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5E2307E5-A309-54B3-B852-79DC32204830}"/>
              </a:ext>
            </a:extLst>
          </p:cNvPr>
          <p:cNvSpPr/>
          <p:nvPr/>
        </p:nvSpPr>
        <p:spPr>
          <a:xfrm>
            <a:off x="462103" y="1448465"/>
            <a:ext cx="6423949" cy="833378"/>
          </a:xfrm>
          <a:prstGeom prst="roundRect">
            <a:avLst/>
          </a:prstGeom>
          <a:solidFill>
            <a:schemeClr val="accent3">
              <a:lumMod val="7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100000"/>
              </a:lnSpc>
            </a:pPr>
            <a:r>
              <a:rPr lang="it-IT" i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Accuratezza</a:t>
            </a:r>
            <a:r>
              <a:rPr lang="it-IT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  <a:r>
              <a:rPr lang="it-IT" b="1" i="0" dirty="0"/>
              <a:t> </a:t>
            </a:r>
            <a:r>
              <a:rPr lang="it-IT" dirty="0"/>
              <a:t>I dati devono essere una rappresentazione fedele degli eventi o delle caratteristiche che si intendono analizzare.</a:t>
            </a:r>
            <a:endParaRPr lang="en-US" dirty="0"/>
          </a:p>
        </p:txBody>
      </p: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92BC751D-232B-C9AD-025F-2BDAA316EC7C}"/>
              </a:ext>
            </a:extLst>
          </p:cNvPr>
          <p:cNvSpPr/>
          <p:nvPr/>
        </p:nvSpPr>
        <p:spPr>
          <a:xfrm>
            <a:off x="462102" y="2553979"/>
            <a:ext cx="6423949" cy="833378"/>
          </a:xfrm>
          <a:prstGeom prst="roundRect">
            <a:avLst/>
          </a:prstGeom>
          <a:solidFill>
            <a:schemeClr val="tx2">
              <a:lumMod val="75000"/>
              <a:lumOff val="2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100000"/>
              </a:lnSpc>
            </a:pPr>
            <a:r>
              <a:rPr lang="it-IT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Completezza</a:t>
            </a:r>
            <a:r>
              <a:rPr lang="it-IT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  <a:r>
              <a:rPr lang="it-IT" b="0" i="0" dirty="0">
                <a:effectLst/>
              </a:rPr>
              <a:t> </a:t>
            </a:r>
            <a:r>
              <a:rPr lang="it-IT" dirty="0"/>
              <a:t>I dati completi sono quelli che non presentano lacune informative. </a:t>
            </a:r>
            <a:endParaRPr lang="en-US" dirty="0"/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43EEE072-FAF1-95D7-09CA-4C4B66857A92}"/>
              </a:ext>
            </a:extLst>
          </p:cNvPr>
          <p:cNvSpPr/>
          <p:nvPr/>
        </p:nvSpPr>
        <p:spPr>
          <a:xfrm>
            <a:off x="462102" y="3607338"/>
            <a:ext cx="6423949" cy="833378"/>
          </a:xfrm>
          <a:prstGeom prst="roundRect">
            <a:avLst/>
          </a:prstGeom>
          <a:solidFill>
            <a:srgbClr val="FFC00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100000"/>
              </a:lnSpc>
            </a:pPr>
            <a:r>
              <a:rPr lang="it-IT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Pertinenti</a:t>
            </a:r>
            <a:r>
              <a:rPr lang="it-IT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  <a:r>
              <a:rPr lang="it-IT" b="1" i="0" dirty="0"/>
              <a:t> </a:t>
            </a:r>
            <a:r>
              <a:rPr lang="it-IT" dirty="0"/>
              <a:t>I dati che sono direttamente significativi, rilevanti e utili per risolvere il problema specifico.</a:t>
            </a:r>
            <a:endParaRPr lang="en-US" dirty="0"/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5D410712-5068-1A6E-EE9D-DE57BFB5AD1E}"/>
              </a:ext>
            </a:extLst>
          </p:cNvPr>
          <p:cNvSpPr/>
          <p:nvPr/>
        </p:nvSpPr>
        <p:spPr>
          <a:xfrm>
            <a:off x="462103" y="5648444"/>
            <a:ext cx="6423949" cy="833378"/>
          </a:xfrm>
          <a:prstGeom prst="roundRect">
            <a:avLst/>
          </a:prstGeom>
          <a:solidFill>
            <a:schemeClr val="bg1">
              <a:lumMod val="7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100000"/>
              </a:lnSpc>
            </a:pPr>
            <a:r>
              <a:rPr lang="it-IT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Quantità. </a:t>
            </a:r>
            <a:r>
              <a:rPr lang="it-IT" dirty="0"/>
              <a:t>È meglio avere più dati? </a:t>
            </a:r>
            <a:r>
              <a:rPr lang="it-IT" b="1" i="1" dirty="0"/>
              <a:t>Tendenzialmente</a:t>
            </a:r>
            <a:r>
              <a:rPr lang="it-IT" dirty="0"/>
              <a:t> sì.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E6E0320D-FC27-0413-22ED-66749A7E288D}"/>
              </a:ext>
            </a:extLst>
          </p:cNvPr>
          <p:cNvSpPr/>
          <p:nvPr/>
        </p:nvSpPr>
        <p:spPr>
          <a:xfrm>
            <a:off x="462103" y="4660697"/>
            <a:ext cx="6423949" cy="833378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100000"/>
              </a:lnSpc>
            </a:pPr>
            <a:r>
              <a:rPr lang="it-IT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Bilanciati</a:t>
            </a:r>
            <a:r>
              <a:rPr lang="it-IT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</a:t>
            </a:r>
            <a:r>
              <a:rPr lang="it-IT" dirty="0"/>
              <a:t>Un dataset è bilanciato se il numero di esempi per ciascuna classe è simile o uguale.</a:t>
            </a:r>
            <a:endParaRPr lang="en-US" dirty="0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6867BAB9-38F9-9852-0089-270BAA5D38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1234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DB66A36-92A7-05F3-6022-C215574A8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7928" y="405113"/>
            <a:ext cx="3161963" cy="6076709"/>
          </a:xfrm>
        </p:spPr>
        <p:txBody>
          <a:bodyPr anchor="ctr">
            <a:normAutofit/>
          </a:bodyPr>
          <a:lstStyle/>
          <a:p>
            <a:pPr algn="ctr"/>
            <a:r>
              <a:rPr lang="it-IT" sz="3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Il valore dei Dati</a:t>
            </a:r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52AEAF5D-9565-9A44-D867-9BA824AB3851}"/>
              </a:ext>
            </a:extLst>
          </p:cNvPr>
          <p:cNvSpPr/>
          <p:nvPr/>
        </p:nvSpPr>
        <p:spPr>
          <a:xfrm>
            <a:off x="462105" y="405113"/>
            <a:ext cx="6423949" cy="833378"/>
          </a:xfrm>
          <a:prstGeom prst="round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100000"/>
              </a:lnSpc>
            </a:pPr>
            <a:r>
              <a:rPr lang="it-IT" i="0" dirty="0">
                <a:ln w="0"/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Rappresentatività</a:t>
            </a:r>
            <a:r>
              <a:rPr lang="it-IT" b="1" dirty="0">
                <a:ln w="0"/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  <a:r>
              <a:rPr lang="it-IT" b="1" i="0" dirty="0">
                <a:solidFill>
                  <a:schemeClr val="bg2"/>
                </a:solidFill>
              </a:rPr>
              <a:t> </a:t>
            </a:r>
            <a:r>
              <a:rPr lang="it-IT" b="0" i="0" dirty="0">
                <a:solidFill>
                  <a:schemeClr val="bg2"/>
                </a:solidFill>
              </a:rPr>
              <a:t>I dati devono essere rappresentativi della popolazione o del fenomeno che stiamo cercando di modellare.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5E2307E5-A309-54B3-B852-79DC32204830}"/>
              </a:ext>
            </a:extLst>
          </p:cNvPr>
          <p:cNvSpPr/>
          <p:nvPr/>
        </p:nvSpPr>
        <p:spPr>
          <a:xfrm>
            <a:off x="462103" y="1439038"/>
            <a:ext cx="6423949" cy="833378"/>
          </a:xfrm>
          <a:prstGeom prst="round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100000"/>
              </a:lnSpc>
            </a:pPr>
            <a:r>
              <a:rPr lang="it-IT" i="0" dirty="0">
                <a:ln w="0"/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Accuratezza</a:t>
            </a:r>
            <a:r>
              <a:rPr lang="it-IT" b="1" dirty="0">
                <a:ln w="0"/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  <a:r>
              <a:rPr lang="it-IT" b="1" i="0" dirty="0">
                <a:solidFill>
                  <a:schemeClr val="bg2"/>
                </a:solidFill>
              </a:rPr>
              <a:t> </a:t>
            </a:r>
            <a:r>
              <a:rPr lang="it-IT" dirty="0">
                <a:solidFill>
                  <a:schemeClr val="bg2"/>
                </a:solidFill>
              </a:rPr>
              <a:t>I dati devono essere una rappresentazione fedele degli eventi o delle caratteristiche che si intendono analizzare.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92BC751D-232B-C9AD-025F-2BDAA316EC7C}"/>
              </a:ext>
            </a:extLst>
          </p:cNvPr>
          <p:cNvSpPr/>
          <p:nvPr/>
        </p:nvSpPr>
        <p:spPr>
          <a:xfrm>
            <a:off x="462102" y="2553979"/>
            <a:ext cx="6423949" cy="833378"/>
          </a:xfrm>
          <a:prstGeom prst="round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100000"/>
              </a:lnSpc>
            </a:pPr>
            <a:r>
              <a:rPr lang="it-IT" dirty="0">
                <a:ln w="0"/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Completezza</a:t>
            </a:r>
            <a:r>
              <a:rPr lang="it-IT" b="1" dirty="0">
                <a:ln w="0"/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  <a:r>
              <a:rPr lang="it-IT" b="0" i="0" dirty="0">
                <a:solidFill>
                  <a:schemeClr val="bg2"/>
                </a:solidFill>
                <a:effectLst/>
              </a:rPr>
              <a:t> </a:t>
            </a:r>
            <a:r>
              <a:rPr lang="it-IT" dirty="0">
                <a:solidFill>
                  <a:schemeClr val="bg2"/>
                </a:solidFill>
              </a:rPr>
              <a:t>I dati completi sono quelli che non presentano lacune informative. 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43EEE072-FAF1-95D7-09CA-4C4B66857A92}"/>
              </a:ext>
            </a:extLst>
          </p:cNvPr>
          <p:cNvSpPr/>
          <p:nvPr/>
        </p:nvSpPr>
        <p:spPr>
          <a:xfrm>
            <a:off x="462102" y="3607338"/>
            <a:ext cx="6423949" cy="833378"/>
          </a:xfrm>
          <a:prstGeom prst="round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100000"/>
              </a:lnSpc>
            </a:pPr>
            <a:r>
              <a:rPr lang="it-IT" dirty="0">
                <a:ln w="0"/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Pertinenti</a:t>
            </a:r>
            <a:r>
              <a:rPr lang="it-IT" b="1" dirty="0">
                <a:ln w="0"/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  <a:r>
              <a:rPr lang="it-IT" b="1" i="0" dirty="0">
                <a:solidFill>
                  <a:schemeClr val="bg2"/>
                </a:solidFill>
              </a:rPr>
              <a:t> </a:t>
            </a:r>
            <a:r>
              <a:rPr lang="it-IT" dirty="0">
                <a:solidFill>
                  <a:schemeClr val="bg2"/>
                </a:solidFill>
              </a:rPr>
              <a:t>I dati che sono direttamente significativi, rilevanti e utili per risolvere il problema specifico.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5D410712-5068-1A6E-EE9D-DE57BFB5AD1E}"/>
              </a:ext>
            </a:extLst>
          </p:cNvPr>
          <p:cNvSpPr/>
          <p:nvPr/>
        </p:nvSpPr>
        <p:spPr>
          <a:xfrm>
            <a:off x="462103" y="5648444"/>
            <a:ext cx="6423949" cy="833378"/>
          </a:xfrm>
          <a:prstGeom prst="round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100000"/>
              </a:lnSpc>
            </a:pPr>
            <a:r>
              <a:rPr lang="it-IT" dirty="0">
                <a:ln w="0"/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Quantità. </a:t>
            </a:r>
            <a:r>
              <a:rPr lang="it-IT" dirty="0">
                <a:solidFill>
                  <a:schemeClr val="bg2"/>
                </a:solidFill>
              </a:rPr>
              <a:t>È meglio avere più dati? </a:t>
            </a:r>
            <a:r>
              <a:rPr lang="it-IT" b="1" i="1" dirty="0">
                <a:solidFill>
                  <a:schemeClr val="bg2"/>
                </a:solidFill>
              </a:rPr>
              <a:t>Tendenzialmente</a:t>
            </a:r>
            <a:r>
              <a:rPr lang="it-IT" dirty="0">
                <a:solidFill>
                  <a:schemeClr val="bg2"/>
                </a:solidFill>
              </a:rPr>
              <a:t> sì.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E6E0320D-FC27-0413-22ED-66749A7E288D}"/>
              </a:ext>
            </a:extLst>
          </p:cNvPr>
          <p:cNvSpPr/>
          <p:nvPr/>
        </p:nvSpPr>
        <p:spPr>
          <a:xfrm>
            <a:off x="462103" y="4660697"/>
            <a:ext cx="6423949" cy="833378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100000"/>
              </a:lnSpc>
            </a:pPr>
            <a:r>
              <a:rPr lang="it-IT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Bilanciati</a:t>
            </a:r>
            <a:r>
              <a:rPr lang="it-IT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</a:t>
            </a:r>
            <a:r>
              <a:rPr lang="it-IT" dirty="0"/>
              <a:t>Un dataset è bilanciato se il numero di esempi per ciascuna classe è simile o uguale.</a:t>
            </a:r>
            <a:endParaRPr lang="en-US" dirty="0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F8D8B7CD-C9EA-CBFB-1018-D2F0AD0724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9046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E6E0320D-FC27-0413-22ED-66749A7E288D}"/>
              </a:ext>
            </a:extLst>
          </p:cNvPr>
          <p:cNvSpPr/>
          <p:nvPr/>
        </p:nvSpPr>
        <p:spPr>
          <a:xfrm>
            <a:off x="462102" y="405113"/>
            <a:ext cx="6423949" cy="833378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100000"/>
              </a:lnSpc>
            </a:pPr>
            <a:r>
              <a:rPr lang="it-IT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Bilanciati</a:t>
            </a:r>
            <a:r>
              <a:rPr lang="it-IT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</a:t>
            </a:r>
            <a:r>
              <a:rPr lang="it-IT" dirty="0"/>
              <a:t>Un dataset è bilanciato se il numero di esempi per ciascuna classe è simile o uguale.</a:t>
            </a:r>
            <a:endParaRPr lang="en-US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DB66A36-92A7-05F3-6022-C215574A8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7928" y="405113"/>
            <a:ext cx="3161963" cy="6076709"/>
          </a:xfrm>
        </p:spPr>
        <p:txBody>
          <a:bodyPr anchor="ctr">
            <a:normAutofit/>
          </a:bodyPr>
          <a:lstStyle/>
          <a:p>
            <a:pPr algn="ctr"/>
            <a:r>
              <a:rPr lang="it-IT" sz="3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Il valore dei Dati</a:t>
            </a:r>
          </a:p>
        </p:txBody>
      </p:sp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DA8605A0-B146-9DA5-AB24-0A1D7B9D54D2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3674077" y="1238491"/>
            <a:ext cx="0" cy="69248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8BDB631A-0314-FC90-6C73-B8D155EFE505}"/>
              </a:ext>
            </a:extLst>
          </p:cNvPr>
          <p:cNvSpPr txBox="1"/>
          <p:nvPr/>
        </p:nvSpPr>
        <p:spPr>
          <a:xfrm>
            <a:off x="928540" y="1998480"/>
            <a:ext cx="6099142" cy="646331"/>
          </a:xfrm>
          <a:prstGeom prst="rect">
            <a:avLst/>
          </a:prstGeom>
          <a:noFill/>
          <a:ln w="25400">
            <a:solidFill>
              <a:schemeClr val="accent1">
                <a:hueOff val="0"/>
                <a:satOff val="0"/>
                <a:lumOff val="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it-IT" dirty="0"/>
              <a:t>Un dataset </a:t>
            </a:r>
            <a:r>
              <a:rPr lang="it-IT" b="1" dirty="0"/>
              <a:t>sbilanciato</a:t>
            </a:r>
            <a:r>
              <a:rPr lang="it-IT" dirty="0"/>
              <a:t> porta a modelli che imparano </a:t>
            </a:r>
            <a:r>
              <a:rPr lang="it-IT" b="1" dirty="0"/>
              <a:t>schemi distorti</a:t>
            </a:r>
            <a:r>
              <a:rPr lang="it-IT" dirty="0"/>
              <a:t>, generando diversi tipi di </a:t>
            </a:r>
            <a:r>
              <a:rPr lang="it-IT" b="1" dirty="0" err="1"/>
              <a:t>bias</a:t>
            </a:r>
            <a:r>
              <a:rPr lang="it-IT" b="1" dirty="0"/>
              <a:t>.</a:t>
            </a: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DEDB3551-7CD6-C8C0-6463-18249ECC28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7710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E6E0320D-FC27-0413-22ED-66749A7E288D}"/>
              </a:ext>
            </a:extLst>
          </p:cNvPr>
          <p:cNvSpPr/>
          <p:nvPr/>
        </p:nvSpPr>
        <p:spPr>
          <a:xfrm>
            <a:off x="462102" y="405113"/>
            <a:ext cx="6423949" cy="833378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100000"/>
              </a:lnSpc>
            </a:pPr>
            <a:r>
              <a:rPr lang="it-IT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Bilanciati</a:t>
            </a:r>
            <a:r>
              <a:rPr lang="it-IT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</a:t>
            </a:r>
            <a:r>
              <a:rPr lang="it-IT" dirty="0"/>
              <a:t>Un dataset è bilanciato se il numero di esempi per ciascuna classe è simile o uguale.</a:t>
            </a:r>
            <a:endParaRPr lang="en-US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DB66A36-92A7-05F3-6022-C215574A8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7928" y="405113"/>
            <a:ext cx="3161963" cy="6076709"/>
          </a:xfrm>
        </p:spPr>
        <p:txBody>
          <a:bodyPr anchor="ctr">
            <a:normAutofit/>
          </a:bodyPr>
          <a:lstStyle/>
          <a:p>
            <a:pPr algn="ctr"/>
            <a:r>
              <a:rPr lang="it-IT" sz="3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Il valore dei Dati</a:t>
            </a:r>
          </a:p>
        </p:txBody>
      </p:sp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DA8605A0-B146-9DA5-AB24-0A1D7B9D54D2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3674077" y="1238491"/>
            <a:ext cx="0" cy="69248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8BDB631A-0314-FC90-6C73-B8D155EFE505}"/>
              </a:ext>
            </a:extLst>
          </p:cNvPr>
          <p:cNvSpPr txBox="1"/>
          <p:nvPr/>
        </p:nvSpPr>
        <p:spPr>
          <a:xfrm>
            <a:off x="928540" y="1998480"/>
            <a:ext cx="6099142" cy="646331"/>
          </a:xfrm>
          <a:prstGeom prst="rect">
            <a:avLst/>
          </a:prstGeom>
          <a:noFill/>
          <a:ln w="25400">
            <a:solidFill>
              <a:schemeClr val="accent1">
                <a:hueOff val="0"/>
                <a:satOff val="0"/>
                <a:lumOff val="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it-IT" dirty="0"/>
              <a:t>Un dataset </a:t>
            </a:r>
            <a:r>
              <a:rPr lang="it-IT" b="1" dirty="0"/>
              <a:t>sbilanciato</a:t>
            </a:r>
            <a:r>
              <a:rPr lang="it-IT" dirty="0"/>
              <a:t> porta a modelli che imparano </a:t>
            </a:r>
            <a:r>
              <a:rPr lang="it-IT" b="1" dirty="0"/>
              <a:t>schemi distorti</a:t>
            </a:r>
            <a:r>
              <a:rPr lang="it-IT" dirty="0"/>
              <a:t>, generando diversi tipi di </a:t>
            </a:r>
            <a:r>
              <a:rPr lang="it-IT" b="1" dirty="0" err="1"/>
              <a:t>bias</a:t>
            </a:r>
            <a:r>
              <a:rPr lang="it-IT" b="1" dirty="0"/>
              <a:t>.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79569568-533E-EC44-0CBB-BBEC8A415852}"/>
              </a:ext>
            </a:extLst>
          </p:cNvPr>
          <p:cNvSpPr txBox="1"/>
          <p:nvPr/>
        </p:nvSpPr>
        <p:spPr>
          <a:xfrm>
            <a:off x="2650770" y="3362242"/>
            <a:ext cx="5326144" cy="12003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5400" cmpd="sng">
            <a:solidFill>
              <a:schemeClr val="accent1">
                <a:hueOff val="0"/>
                <a:satOff val="0"/>
                <a:lumOff val="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/>
              <a:t>Il </a:t>
            </a:r>
            <a:r>
              <a:rPr lang="it-IT" b="1" dirty="0" err="1"/>
              <a:t>bias</a:t>
            </a:r>
            <a:r>
              <a:rPr lang="it-IT" dirty="0"/>
              <a:t> è una </a:t>
            </a:r>
            <a:r>
              <a:rPr lang="it-IT" b="1" dirty="0"/>
              <a:t>distorsione sistematica</a:t>
            </a:r>
            <a:r>
              <a:rPr lang="it-IT" dirty="0"/>
              <a:t> che porta il modello a produrre </a:t>
            </a:r>
            <a:r>
              <a:rPr lang="it-IT" b="1" dirty="0"/>
              <a:t>previsioni errate o non rappresentative</a:t>
            </a:r>
            <a:r>
              <a:rPr lang="it-IT" dirty="0"/>
              <a:t> della realtà. Può derivare dai dati, dall'algoritmo o dal processo di valutazione.</a:t>
            </a:r>
          </a:p>
        </p:txBody>
      </p:sp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B34A1530-186F-3041-AE63-A7C34C0DBF8D}"/>
              </a:ext>
            </a:extLst>
          </p:cNvPr>
          <p:cNvCxnSpPr>
            <a:cxnSpLocks/>
          </p:cNvCxnSpPr>
          <p:nvPr/>
        </p:nvCxnSpPr>
        <p:spPr>
          <a:xfrm>
            <a:off x="5702411" y="2644811"/>
            <a:ext cx="0" cy="69248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1F4E8FA8-556E-F47D-6765-7BB5A52890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4070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E6E0320D-FC27-0413-22ED-66749A7E288D}"/>
              </a:ext>
            </a:extLst>
          </p:cNvPr>
          <p:cNvSpPr/>
          <p:nvPr/>
        </p:nvSpPr>
        <p:spPr>
          <a:xfrm>
            <a:off x="462102" y="405113"/>
            <a:ext cx="6423949" cy="833378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100000"/>
              </a:lnSpc>
            </a:pPr>
            <a:r>
              <a:rPr lang="it-IT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Bilanciati</a:t>
            </a:r>
            <a:r>
              <a:rPr lang="it-IT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</a:t>
            </a:r>
            <a:r>
              <a:rPr lang="it-IT" dirty="0"/>
              <a:t>Un dataset è bilanciato se il numero di esempi per ciascuna classe è simile o uguale.</a:t>
            </a:r>
            <a:endParaRPr lang="en-US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DB66A36-92A7-05F3-6022-C215574A8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7928" y="405113"/>
            <a:ext cx="3161963" cy="6076709"/>
          </a:xfrm>
        </p:spPr>
        <p:txBody>
          <a:bodyPr anchor="ctr">
            <a:normAutofit/>
          </a:bodyPr>
          <a:lstStyle/>
          <a:p>
            <a:pPr algn="ctr"/>
            <a:r>
              <a:rPr lang="it-IT" sz="3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Il valore dei Dati</a:t>
            </a:r>
          </a:p>
        </p:txBody>
      </p:sp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DA8605A0-B146-9DA5-AB24-0A1D7B9D54D2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3674077" y="1238491"/>
            <a:ext cx="0" cy="69248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8BDB631A-0314-FC90-6C73-B8D155EFE505}"/>
              </a:ext>
            </a:extLst>
          </p:cNvPr>
          <p:cNvSpPr txBox="1"/>
          <p:nvPr/>
        </p:nvSpPr>
        <p:spPr>
          <a:xfrm>
            <a:off x="928540" y="1998480"/>
            <a:ext cx="6099142" cy="646331"/>
          </a:xfrm>
          <a:prstGeom prst="rect">
            <a:avLst/>
          </a:prstGeom>
          <a:noFill/>
          <a:ln w="25400">
            <a:solidFill>
              <a:schemeClr val="accent1">
                <a:hueOff val="0"/>
                <a:satOff val="0"/>
                <a:lumOff val="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it-IT" dirty="0"/>
              <a:t>Un dataset </a:t>
            </a:r>
            <a:r>
              <a:rPr lang="it-IT" b="1" dirty="0"/>
              <a:t>sbilanciato</a:t>
            </a:r>
            <a:r>
              <a:rPr lang="it-IT" dirty="0"/>
              <a:t> porta a modelli che imparano </a:t>
            </a:r>
            <a:r>
              <a:rPr lang="it-IT" b="1" dirty="0"/>
              <a:t>schemi distorti</a:t>
            </a:r>
            <a:r>
              <a:rPr lang="it-IT" dirty="0"/>
              <a:t>, generando diversi tipi di </a:t>
            </a:r>
            <a:r>
              <a:rPr lang="it-IT" b="1" dirty="0" err="1"/>
              <a:t>bias</a:t>
            </a:r>
            <a:r>
              <a:rPr lang="it-IT" b="1" dirty="0"/>
              <a:t>.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79569568-533E-EC44-0CBB-BBEC8A415852}"/>
              </a:ext>
            </a:extLst>
          </p:cNvPr>
          <p:cNvSpPr txBox="1"/>
          <p:nvPr/>
        </p:nvSpPr>
        <p:spPr>
          <a:xfrm>
            <a:off x="2650770" y="3362242"/>
            <a:ext cx="5326144" cy="12003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5400" cmpd="sng">
            <a:solidFill>
              <a:schemeClr val="accent1">
                <a:hueOff val="0"/>
                <a:satOff val="0"/>
                <a:lumOff val="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/>
              <a:t>Il </a:t>
            </a:r>
            <a:r>
              <a:rPr lang="it-IT" b="1" dirty="0" err="1"/>
              <a:t>bias</a:t>
            </a:r>
            <a:r>
              <a:rPr lang="it-IT" dirty="0"/>
              <a:t> è una </a:t>
            </a:r>
            <a:r>
              <a:rPr lang="it-IT" b="1" dirty="0"/>
              <a:t>distorsione sistematica</a:t>
            </a:r>
            <a:r>
              <a:rPr lang="it-IT" dirty="0"/>
              <a:t> che porta il modello a produrre </a:t>
            </a:r>
            <a:r>
              <a:rPr lang="it-IT" b="1" dirty="0"/>
              <a:t>previsioni errate o non rappresentative</a:t>
            </a:r>
            <a:r>
              <a:rPr lang="it-IT" dirty="0"/>
              <a:t> della realtà. Può derivare dai dati, dall'algoritmo o dal processo di valutazione.</a:t>
            </a:r>
          </a:p>
        </p:txBody>
      </p:sp>
      <p:sp>
        <p:nvSpPr>
          <p:cNvPr id="3" name="Ovale 2">
            <a:extLst>
              <a:ext uri="{FF2B5EF4-FFF2-40B4-BE49-F238E27FC236}">
                <a16:creationId xmlns:a16="http://schemas.microsoft.com/office/drawing/2014/main" id="{3252B672-DE69-2124-9199-46F40703A26F}"/>
              </a:ext>
            </a:extLst>
          </p:cNvPr>
          <p:cNvSpPr/>
          <p:nvPr/>
        </p:nvSpPr>
        <p:spPr>
          <a:xfrm>
            <a:off x="2384983" y="4213779"/>
            <a:ext cx="1084082" cy="301658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738313A0-B523-EF5A-406E-6792CBA5BB40}"/>
              </a:ext>
            </a:extLst>
          </p:cNvPr>
          <p:cNvSpPr txBox="1"/>
          <p:nvPr/>
        </p:nvSpPr>
        <p:spPr>
          <a:xfrm>
            <a:off x="928540" y="5319839"/>
            <a:ext cx="6099142" cy="1200329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it-IT" b="1" dirty="0" err="1"/>
              <a:t>Bias</a:t>
            </a:r>
            <a:r>
              <a:rPr lang="it-IT" b="1" dirty="0"/>
              <a:t> di rappresentazione</a:t>
            </a:r>
          </a:p>
          <a:p>
            <a:endParaRPr lang="it-IT" dirty="0"/>
          </a:p>
          <a:p>
            <a:r>
              <a:rPr lang="it-IT" dirty="0"/>
              <a:t>Se una classe è sottorappresentata, il modello potrebbe </a:t>
            </a:r>
            <a:r>
              <a:rPr lang="it-IT" b="1" dirty="0"/>
              <a:t>ignorare o classificare erroneamente</a:t>
            </a:r>
            <a:r>
              <a:rPr lang="it-IT" dirty="0"/>
              <a:t> quei dati.</a:t>
            </a:r>
          </a:p>
        </p:txBody>
      </p:sp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B34A1530-186F-3041-AE63-A7C34C0DBF8D}"/>
              </a:ext>
            </a:extLst>
          </p:cNvPr>
          <p:cNvCxnSpPr>
            <a:cxnSpLocks/>
          </p:cNvCxnSpPr>
          <p:nvPr/>
        </p:nvCxnSpPr>
        <p:spPr>
          <a:xfrm>
            <a:off x="5702411" y="2644811"/>
            <a:ext cx="0" cy="69248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970BA411-477F-1CAD-D875-85DDD1761482}"/>
              </a:ext>
            </a:extLst>
          </p:cNvPr>
          <p:cNvCxnSpPr>
            <a:cxnSpLocks/>
          </p:cNvCxnSpPr>
          <p:nvPr/>
        </p:nvCxnSpPr>
        <p:spPr>
          <a:xfrm>
            <a:off x="2927024" y="4562571"/>
            <a:ext cx="0" cy="69248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6789A9E-1A01-09CB-5EA2-8F9AE86126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3966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DB66A36-92A7-05F3-6022-C215574A8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7928" y="405113"/>
            <a:ext cx="3161963" cy="6076709"/>
          </a:xfrm>
        </p:spPr>
        <p:txBody>
          <a:bodyPr anchor="ctr">
            <a:normAutofit/>
          </a:bodyPr>
          <a:lstStyle/>
          <a:p>
            <a:pPr algn="ctr"/>
            <a:r>
              <a:rPr lang="it-IT" sz="3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Il valore dei Dati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738313A0-B523-EF5A-406E-6792CBA5BB40}"/>
              </a:ext>
            </a:extLst>
          </p:cNvPr>
          <p:cNvSpPr txBox="1"/>
          <p:nvPr/>
        </p:nvSpPr>
        <p:spPr>
          <a:xfrm>
            <a:off x="928540" y="5319839"/>
            <a:ext cx="6099142" cy="1200329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it-IT" b="1" dirty="0" err="1"/>
              <a:t>Bias</a:t>
            </a:r>
            <a:r>
              <a:rPr lang="it-IT" b="1" dirty="0"/>
              <a:t> di rappresentazione</a:t>
            </a:r>
          </a:p>
          <a:p>
            <a:endParaRPr lang="it-IT" dirty="0"/>
          </a:p>
          <a:p>
            <a:r>
              <a:rPr lang="it-IT" dirty="0"/>
              <a:t>Se una classe è sottorappresentata, il modello potrebbe </a:t>
            </a:r>
            <a:r>
              <a:rPr lang="it-IT" b="1" dirty="0"/>
              <a:t>ignorare o classificare erroneamente</a:t>
            </a:r>
            <a:r>
              <a:rPr lang="it-IT" dirty="0"/>
              <a:t> quei dati.</a:t>
            </a:r>
          </a:p>
        </p:txBody>
      </p:sp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B34A1530-186F-3041-AE63-A7C34C0DBF8D}"/>
              </a:ext>
            </a:extLst>
          </p:cNvPr>
          <p:cNvCxnSpPr>
            <a:cxnSpLocks/>
          </p:cNvCxnSpPr>
          <p:nvPr/>
        </p:nvCxnSpPr>
        <p:spPr>
          <a:xfrm>
            <a:off x="5702411" y="2644811"/>
            <a:ext cx="0" cy="69248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magine 4" descr="Immagine che contiene testo, schermata, Carattere, numero&#10;&#10;Descrizione generata automaticamente">
            <a:extLst>
              <a:ext uri="{FF2B5EF4-FFF2-40B4-BE49-F238E27FC236}">
                <a16:creationId xmlns:a16="http://schemas.microsoft.com/office/drawing/2014/main" id="{FA091F2A-9525-72FA-D4AF-98948485E26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83" r="2397" b="1269"/>
          <a:stretch/>
        </p:blipFill>
        <p:spPr>
          <a:xfrm>
            <a:off x="919112" y="271599"/>
            <a:ext cx="6226405" cy="4630340"/>
          </a:xfrm>
          <a:prstGeom prst="rect">
            <a:avLst/>
          </a:prstGeom>
        </p:spPr>
      </p:pic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C9FA958E-784B-2513-D126-AFBA5970B5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8221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CD811D9-D452-8939-C7FB-CD1EC4BE7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highlight>
                  <a:srgbClr val="C0C0C0"/>
                </a:highlight>
              </a:rPr>
              <a:t>Pipeline Generale</a:t>
            </a:r>
            <a:br>
              <a:rPr lang="it-IT" dirty="0"/>
            </a:br>
            <a:r>
              <a:rPr lang="it-IT" sz="2000" dirty="0">
                <a:solidFill>
                  <a:schemeClr val="bg1"/>
                </a:solidFill>
                <a:highlight>
                  <a:srgbClr val="000000"/>
                </a:highlight>
              </a:rPr>
              <a:t>Supervised Learning</a:t>
            </a:r>
            <a:endParaRPr lang="it-IT" dirty="0">
              <a:solidFill>
                <a:schemeClr val="bg1"/>
              </a:solidFill>
              <a:highlight>
                <a:srgbClr val="000000"/>
              </a:highlight>
            </a:endParaRP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EEF3EFA-BE06-865F-5900-9E6B96A0A4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sz="1800" b="1" dirty="0"/>
              <a:t>1. Raccolta dati</a:t>
            </a:r>
            <a:r>
              <a:rPr lang="it-IT" sz="1800" dirty="0"/>
              <a:t> 📊</a:t>
            </a:r>
          </a:p>
          <a:p>
            <a:pPr marL="0" indent="0">
              <a:buNone/>
            </a:pPr>
            <a:endParaRPr lang="it-IT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8F035CB8-7F62-53E5-5DC3-894002AD15A9}"/>
              </a:ext>
            </a:extLst>
          </p:cNvPr>
          <p:cNvSpPr txBox="1"/>
          <p:nvPr/>
        </p:nvSpPr>
        <p:spPr>
          <a:xfrm>
            <a:off x="1239624" y="2604949"/>
            <a:ext cx="8790496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600" b="1" dirty="0"/>
              <a:t>Problema:</a:t>
            </a:r>
            <a:br>
              <a:rPr lang="it-IT" sz="1600" dirty="0"/>
            </a:br>
            <a:r>
              <a:rPr lang="it-IT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Impatto:</a:t>
            </a:r>
          </a:p>
          <a:p>
            <a:r>
              <a:rPr lang="it-IT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Soluzione:</a:t>
            </a:r>
            <a:endParaRPr lang="it-IT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B41C3A0B-AE07-0F6C-6927-5091AE300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4012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282E2A95-1A08-4118-83C6-B1CA5648E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FFEFC7E-85EE-4AC9-A351-FBEB13A1D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5534" y="237744"/>
            <a:ext cx="2926080" cy="6382512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B2511BB-FC4C-45F3-94EB-661D6806C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9100" y="413053"/>
            <a:ext cx="2616201" cy="6064596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BC68C7FD-C8CC-191E-5D8D-6198C2D9AF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334" y="957833"/>
            <a:ext cx="2482967" cy="3854197"/>
          </a:xfrm>
        </p:spPr>
        <p:txBody>
          <a:bodyPr>
            <a:normAutofit fontScale="85000" lnSpcReduction="10000"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it-IT" sz="2400" b="1" i="0" u="none" strike="noStrike" dirty="0">
                <a:effectLst/>
                <a:cs typeface="Times New Roman" panose="02020603050405020304" pitchFamily="18" charset="0"/>
              </a:rPr>
              <a:t>Quali sono le proprietà e le abilità degli esseri umani (e non solo) che si possono considerare come indicatori di intelligenza?</a:t>
            </a:r>
            <a:endParaRPr lang="it-IT" sz="1800" b="0" dirty="0">
              <a:effectLst/>
              <a:cs typeface="Times New Roman" panose="02020603050405020304" pitchFamily="18" charset="0"/>
            </a:endParaRPr>
          </a:p>
          <a:p>
            <a:pPr marL="0" indent="0">
              <a:buNone/>
            </a:pPr>
            <a:br>
              <a:rPr lang="it-IT" sz="1800" dirty="0"/>
            </a:br>
            <a:endParaRPr lang="en-US" sz="1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8DC0EC7-60EA-4BD3-BC04-D547DE1B2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69764" y="413053"/>
            <a:ext cx="8212114" cy="6064596"/>
          </a:xfrm>
          <a:prstGeom prst="rect">
            <a:avLst/>
          </a:prstGeom>
          <a:noFill/>
          <a:ln w="6350" cap="sq" cmpd="sng" algn="ctr">
            <a:solidFill>
              <a:srgbClr val="404040"/>
            </a:solidFill>
            <a:prstDash val="solid"/>
            <a:miter lim="800000"/>
          </a:ln>
          <a:effectLst/>
        </p:spPr>
      </p:sp>
      <p:pic>
        <p:nvPicPr>
          <p:cNvPr id="4" name="Registrazione schermo 2023-03-08 alle 11.58.10.mov" descr="Immagine che contiene testo, screenshot, monitor&#10;&#10;Descrizione generata automaticamente">
            <a:hlinkClick r:id="" action="ppaction://media"/>
            <a:extLst>
              <a:ext uri="{FF2B5EF4-FFF2-40B4-BE49-F238E27FC236}">
                <a16:creationId xmlns:a16="http://schemas.microsoft.com/office/drawing/2014/main" id="{ADA82B82-C544-A898-30B8-FA6E3B63E38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3931" r="1435" b="4600"/>
          <a:stretch/>
        </p:blipFill>
        <p:spPr>
          <a:xfrm>
            <a:off x="3569764" y="842109"/>
            <a:ext cx="8278051" cy="5173782"/>
          </a:xfrm>
          <a:prstGeom prst="rect">
            <a:avLst/>
          </a:prstGeom>
        </p:spPr>
      </p:pic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D70530DC-7B74-9003-314F-50E45061AA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0579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08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CD811D9-D452-8939-C7FB-CD1EC4BE7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highlight>
                  <a:srgbClr val="C0C0C0"/>
                </a:highlight>
              </a:rPr>
              <a:t>Pipeline Generale</a:t>
            </a:r>
            <a:br>
              <a:rPr lang="it-IT" dirty="0"/>
            </a:br>
            <a:r>
              <a:rPr lang="it-IT" sz="2000" dirty="0">
                <a:solidFill>
                  <a:schemeClr val="bg1"/>
                </a:solidFill>
                <a:highlight>
                  <a:srgbClr val="000000"/>
                </a:highlight>
              </a:rPr>
              <a:t>Supervised Learning</a:t>
            </a:r>
            <a:endParaRPr lang="it-IT" dirty="0">
              <a:solidFill>
                <a:schemeClr val="bg1"/>
              </a:solidFill>
              <a:highlight>
                <a:srgbClr val="000000"/>
              </a:highlight>
            </a:endParaRP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EEF3EFA-BE06-865F-5900-9E6B96A0A4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sz="1800" b="1" dirty="0"/>
              <a:t>1. Raccolta dati</a:t>
            </a:r>
            <a:r>
              <a:rPr lang="it-IT" sz="1800" dirty="0"/>
              <a:t> 📊</a:t>
            </a:r>
          </a:p>
          <a:p>
            <a:pPr marL="0" indent="0">
              <a:buNone/>
            </a:pPr>
            <a:endParaRPr lang="it-IT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8F035CB8-7F62-53E5-5DC3-894002AD15A9}"/>
              </a:ext>
            </a:extLst>
          </p:cNvPr>
          <p:cNvSpPr txBox="1"/>
          <p:nvPr/>
        </p:nvSpPr>
        <p:spPr>
          <a:xfrm>
            <a:off x="1239624" y="2604949"/>
            <a:ext cx="8790496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600" b="1" dirty="0"/>
              <a:t>Problema: </a:t>
            </a:r>
            <a:r>
              <a:rPr lang="it-IT" sz="1400" dirty="0"/>
              <a:t>Dati insufficienti o sbilanciati.</a:t>
            </a:r>
            <a:br>
              <a:rPr lang="it-IT" sz="1400" dirty="0"/>
            </a:br>
            <a:r>
              <a:rPr lang="it-IT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Impatto:</a:t>
            </a:r>
          </a:p>
          <a:p>
            <a:r>
              <a:rPr lang="it-IT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Soluzione:</a:t>
            </a:r>
            <a:endParaRPr lang="it-IT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7917B622-1E5A-49AD-D0BA-4F968BF812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10884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CD811D9-D452-8939-C7FB-CD1EC4BE7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highlight>
                  <a:srgbClr val="C0C0C0"/>
                </a:highlight>
              </a:rPr>
              <a:t>Pipeline Generale</a:t>
            </a:r>
            <a:br>
              <a:rPr lang="it-IT" dirty="0"/>
            </a:br>
            <a:r>
              <a:rPr lang="it-IT" sz="2000" dirty="0">
                <a:solidFill>
                  <a:schemeClr val="bg1"/>
                </a:solidFill>
                <a:highlight>
                  <a:srgbClr val="000000"/>
                </a:highlight>
              </a:rPr>
              <a:t>Supervised Learning</a:t>
            </a:r>
            <a:endParaRPr lang="it-IT" dirty="0">
              <a:solidFill>
                <a:schemeClr val="bg1"/>
              </a:solidFill>
              <a:highlight>
                <a:srgbClr val="000000"/>
              </a:highlight>
            </a:endParaRP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EEF3EFA-BE06-865F-5900-9E6B96A0A4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sz="1800" b="1" dirty="0"/>
              <a:t>1. Raccolta dati</a:t>
            </a:r>
            <a:r>
              <a:rPr lang="it-IT" sz="1800" dirty="0"/>
              <a:t> 📊</a:t>
            </a:r>
          </a:p>
          <a:p>
            <a:pPr marL="0" indent="0">
              <a:buNone/>
            </a:pPr>
            <a:endParaRPr lang="it-IT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8F035CB8-7F62-53E5-5DC3-894002AD15A9}"/>
              </a:ext>
            </a:extLst>
          </p:cNvPr>
          <p:cNvSpPr txBox="1"/>
          <p:nvPr/>
        </p:nvSpPr>
        <p:spPr>
          <a:xfrm>
            <a:off x="1239624" y="2604949"/>
            <a:ext cx="8790496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400" b="1" dirty="0"/>
              <a:t>Problema:</a:t>
            </a:r>
            <a:r>
              <a:rPr lang="it-IT" sz="1400" dirty="0"/>
              <a:t> Dati insufficienti o sbilanciati.</a:t>
            </a:r>
            <a:br>
              <a:rPr lang="it-IT" sz="1400" dirty="0"/>
            </a:br>
            <a:r>
              <a:rPr lang="it-IT" sz="1600" b="1" dirty="0"/>
              <a:t>Impatto:</a:t>
            </a:r>
          </a:p>
          <a:p>
            <a:r>
              <a:rPr lang="it-IT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Soluzione:</a:t>
            </a:r>
            <a:endParaRPr lang="it-IT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D947B9E-D382-0A74-E561-20F1E7044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1972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CD811D9-D452-8939-C7FB-CD1EC4BE7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highlight>
                  <a:srgbClr val="C0C0C0"/>
                </a:highlight>
              </a:rPr>
              <a:t>Pipeline Generale</a:t>
            </a:r>
            <a:br>
              <a:rPr lang="it-IT" dirty="0"/>
            </a:br>
            <a:r>
              <a:rPr lang="it-IT" sz="2000" dirty="0">
                <a:solidFill>
                  <a:schemeClr val="bg1"/>
                </a:solidFill>
                <a:highlight>
                  <a:srgbClr val="000000"/>
                </a:highlight>
              </a:rPr>
              <a:t>Supervised Learning</a:t>
            </a:r>
            <a:endParaRPr lang="it-IT" dirty="0">
              <a:solidFill>
                <a:schemeClr val="bg1"/>
              </a:solidFill>
              <a:highlight>
                <a:srgbClr val="000000"/>
              </a:highlight>
            </a:endParaRP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EEF3EFA-BE06-865F-5900-9E6B96A0A4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sz="1800" b="1" dirty="0"/>
              <a:t>1. Raccolta dati</a:t>
            </a:r>
            <a:r>
              <a:rPr lang="it-IT" sz="1800" dirty="0"/>
              <a:t> 📊</a:t>
            </a:r>
          </a:p>
          <a:p>
            <a:pPr marL="0" indent="0">
              <a:buNone/>
            </a:pPr>
            <a:endParaRPr lang="it-IT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8F035CB8-7F62-53E5-5DC3-894002AD15A9}"/>
              </a:ext>
            </a:extLst>
          </p:cNvPr>
          <p:cNvSpPr txBox="1"/>
          <p:nvPr/>
        </p:nvSpPr>
        <p:spPr>
          <a:xfrm>
            <a:off x="1239624" y="2604949"/>
            <a:ext cx="8790496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400" b="1" dirty="0"/>
              <a:t>Problema:</a:t>
            </a:r>
            <a:r>
              <a:rPr lang="it-IT" sz="1400" dirty="0"/>
              <a:t> Dati insufficienti o sbilanciati.</a:t>
            </a:r>
            <a:br>
              <a:rPr lang="it-IT" sz="1400" dirty="0"/>
            </a:br>
            <a:r>
              <a:rPr lang="it-IT" sz="1600" b="1" dirty="0"/>
              <a:t>Impatto:</a:t>
            </a:r>
            <a:r>
              <a:rPr lang="it-IT" sz="1400" dirty="0"/>
              <a:t> Il modello non </a:t>
            </a:r>
            <a:r>
              <a:rPr lang="it-IT" sz="1400" i="1" dirty="0"/>
              <a:t>generalizza</a:t>
            </a:r>
            <a:r>
              <a:rPr lang="it-IT" sz="1400" dirty="0"/>
              <a:t> bene.</a:t>
            </a:r>
            <a:br>
              <a:rPr lang="it-IT" sz="1400" dirty="0"/>
            </a:br>
            <a:r>
              <a:rPr lang="it-IT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Soluzione:</a:t>
            </a:r>
            <a:endParaRPr lang="it-IT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114EF32-F254-243D-0291-2E1F988CA4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8208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CD811D9-D452-8939-C7FB-CD1EC4BE7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highlight>
                  <a:srgbClr val="C0C0C0"/>
                </a:highlight>
              </a:rPr>
              <a:t>Pipeline Generale</a:t>
            </a:r>
            <a:br>
              <a:rPr lang="it-IT" dirty="0"/>
            </a:br>
            <a:r>
              <a:rPr lang="it-IT" sz="2000" dirty="0">
                <a:solidFill>
                  <a:schemeClr val="bg1"/>
                </a:solidFill>
                <a:highlight>
                  <a:srgbClr val="000000"/>
                </a:highlight>
              </a:rPr>
              <a:t>Supervised Learning</a:t>
            </a:r>
            <a:endParaRPr lang="it-IT" dirty="0">
              <a:solidFill>
                <a:schemeClr val="bg1"/>
              </a:solidFill>
              <a:highlight>
                <a:srgbClr val="000000"/>
              </a:highlight>
            </a:endParaRP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EEF3EFA-BE06-865F-5900-9E6B96A0A4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sz="1800" b="1" dirty="0"/>
              <a:t>1. Raccolta dati</a:t>
            </a:r>
            <a:r>
              <a:rPr lang="it-IT" sz="1800" dirty="0"/>
              <a:t> 📊</a:t>
            </a:r>
          </a:p>
          <a:p>
            <a:pPr marL="0" indent="0">
              <a:buNone/>
            </a:pPr>
            <a:endParaRPr lang="it-IT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8F035CB8-7F62-53E5-5DC3-894002AD15A9}"/>
              </a:ext>
            </a:extLst>
          </p:cNvPr>
          <p:cNvSpPr txBox="1"/>
          <p:nvPr/>
        </p:nvSpPr>
        <p:spPr>
          <a:xfrm>
            <a:off x="1239624" y="2604949"/>
            <a:ext cx="8790496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400" b="1" dirty="0"/>
              <a:t>Problema:</a:t>
            </a:r>
            <a:r>
              <a:rPr lang="it-IT" sz="1400" dirty="0"/>
              <a:t> Dati insufficienti o sbilanciati.</a:t>
            </a:r>
            <a:br>
              <a:rPr lang="it-IT" sz="1400" dirty="0"/>
            </a:br>
            <a:r>
              <a:rPr lang="it-IT" sz="1400" b="1" dirty="0"/>
              <a:t>Impatto:</a:t>
            </a:r>
            <a:r>
              <a:rPr lang="it-IT" sz="1400" dirty="0"/>
              <a:t> Il modello non generalizza bene.</a:t>
            </a:r>
            <a:br>
              <a:rPr lang="it-IT" sz="1400" dirty="0"/>
            </a:br>
            <a:r>
              <a:rPr lang="it-IT" sz="1600" b="1" dirty="0"/>
              <a:t>Soluzione:</a:t>
            </a:r>
            <a:r>
              <a:rPr lang="it-IT" sz="1400" dirty="0"/>
              <a:t> Data </a:t>
            </a:r>
            <a:r>
              <a:rPr lang="it-IT" sz="1400" dirty="0" err="1"/>
              <a:t>augmentation</a:t>
            </a:r>
            <a:r>
              <a:rPr lang="it-IT" sz="1400" dirty="0"/>
              <a:t>, tecniche di </a:t>
            </a:r>
            <a:r>
              <a:rPr lang="it-IT" sz="1400" dirty="0" err="1"/>
              <a:t>oversampling</a:t>
            </a:r>
            <a:r>
              <a:rPr lang="it-IT" sz="1400" dirty="0"/>
              <a:t> (SMOTE) o raccolta dati aggiuntivi.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0B7B81B-F7BA-BDF7-1447-CAE326E0D4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64272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CD811D9-D452-8939-C7FB-CD1EC4BE7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highlight>
                  <a:srgbClr val="C0C0C0"/>
                </a:highlight>
              </a:rPr>
              <a:t>Pipeline Generale</a:t>
            </a:r>
            <a:br>
              <a:rPr lang="it-IT" dirty="0"/>
            </a:br>
            <a:r>
              <a:rPr lang="it-IT" sz="2000" dirty="0">
                <a:solidFill>
                  <a:schemeClr val="bg1"/>
                </a:solidFill>
                <a:highlight>
                  <a:srgbClr val="000000"/>
                </a:highlight>
              </a:rPr>
              <a:t>Supervised Learning</a:t>
            </a:r>
            <a:endParaRPr lang="it-IT" dirty="0">
              <a:solidFill>
                <a:schemeClr val="bg1"/>
              </a:solidFill>
              <a:highlight>
                <a:srgbClr val="000000"/>
              </a:highlight>
            </a:endParaRP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EEF3EFA-BE06-865F-5900-9E6B96A0A4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sz="1800" b="1" dirty="0"/>
              <a:t>1. Raccolta dati</a:t>
            </a:r>
            <a:r>
              <a:rPr lang="it-IT" sz="1800" dirty="0"/>
              <a:t> 📊</a:t>
            </a:r>
          </a:p>
          <a:p>
            <a:pPr marL="0" indent="0">
              <a:buNone/>
            </a:pPr>
            <a:endParaRPr lang="it-IT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8F035CB8-7F62-53E5-5DC3-894002AD15A9}"/>
              </a:ext>
            </a:extLst>
          </p:cNvPr>
          <p:cNvSpPr txBox="1"/>
          <p:nvPr/>
        </p:nvSpPr>
        <p:spPr>
          <a:xfrm>
            <a:off x="1239624" y="2604949"/>
            <a:ext cx="879049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400" b="1" dirty="0"/>
              <a:t>Problema:</a:t>
            </a:r>
            <a:r>
              <a:rPr lang="it-IT" sz="1400" dirty="0"/>
              <a:t> Dati insufficienti o sbilanciati.</a:t>
            </a:r>
            <a:br>
              <a:rPr lang="it-IT" sz="1400" dirty="0"/>
            </a:br>
            <a:r>
              <a:rPr lang="it-IT" sz="1400" b="1" dirty="0"/>
              <a:t>Impatto:</a:t>
            </a:r>
            <a:r>
              <a:rPr lang="it-IT" sz="1400" dirty="0"/>
              <a:t> Il modello non generalizza bene.</a:t>
            </a:r>
            <a:br>
              <a:rPr lang="it-IT" sz="1400" dirty="0"/>
            </a:br>
            <a:r>
              <a:rPr lang="it-IT" sz="1400" b="1" dirty="0"/>
              <a:t>Soluzione:</a:t>
            </a:r>
            <a:r>
              <a:rPr lang="it-IT" sz="1400" dirty="0"/>
              <a:t> Data </a:t>
            </a:r>
            <a:r>
              <a:rPr lang="it-IT" sz="1400" dirty="0" err="1"/>
              <a:t>augmentation</a:t>
            </a:r>
            <a:r>
              <a:rPr lang="it-IT" sz="1400" dirty="0"/>
              <a:t>, tecniche di </a:t>
            </a:r>
            <a:r>
              <a:rPr lang="it-IT" sz="1400" dirty="0" err="1"/>
              <a:t>oversampling</a:t>
            </a:r>
            <a:r>
              <a:rPr lang="it-IT" sz="1400" dirty="0"/>
              <a:t> (SMOTE) o raccolta dati aggiuntivi.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6F6A8F1-8A08-DBCA-9843-9A7561D545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901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CD811D9-D452-8939-C7FB-CD1EC4BE7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highlight>
                  <a:srgbClr val="C0C0C0"/>
                </a:highlight>
              </a:rPr>
              <a:t>Pipeline Generale</a:t>
            </a:r>
            <a:br>
              <a:rPr lang="it-IT" dirty="0"/>
            </a:br>
            <a:r>
              <a:rPr lang="it-IT" sz="2000" dirty="0">
                <a:solidFill>
                  <a:schemeClr val="bg1"/>
                </a:solidFill>
                <a:highlight>
                  <a:srgbClr val="000000"/>
                </a:highlight>
              </a:rPr>
              <a:t>Supervised Learning</a:t>
            </a:r>
            <a:endParaRPr lang="it-IT" dirty="0">
              <a:solidFill>
                <a:schemeClr val="bg1"/>
              </a:solidFill>
              <a:highlight>
                <a:srgbClr val="000000"/>
              </a:highlight>
            </a:endParaRP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EEF3EFA-BE06-865F-5900-9E6B96A0A4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sz="1800" b="1" dirty="0"/>
              <a:t>1. Raccolta dati</a:t>
            </a:r>
            <a:r>
              <a:rPr lang="it-IT" sz="1800" dirty="0"/>
              <a:t> 📊</a:t>
            </a:r>
          </a:p>
          <a:p>
            <a:r>
              <a:rPr lang="it-IT" sz="1800" b="1" dirty="0"/>
              <a:t>2. </a:t>
            </a:r>
            <a:r>
              <a:rPr lang="it-IT" sz="1800" b="1" dirty="0" err="1"/>
              <a:t>Pre</a:t>
            </a:r>
            <a:r>
              <a:rPr lang="it-IT" sz="1800" b="1" dirty="0"/>
              <a:t>-processing dei dati 🛠️</a:t>
            </a:r>
          </a:p>
          <a:p>
            <a:pPr marL="0" indent="0">
              <a:buNone/>
            </a:pPr>
            <a:endParaRPr lang="it-IT" sz="1800" b="1" dirty="0"/>
          </a:p>
          <a:p>
            <a:pPr marL="0" indent="0">
              <a:buNone/>
            </a:pP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4236E09-5E5F-0AE6-3A50-D55A7E8DC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15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DB66A36-92A7-05F3-6022-C215574A8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7928" y="405113"/>
            <a:ext cx="3161963" cy="6076709"/>
          </a:xfrm>
        </p:spPr>
        <p:txBody>
          <a:bodyPr anchor="ctr">
            <a:normAutofit/>
          </a:bodyPr>
          <a:lstStyle/>
          <a:p>
            <a:pPr algn="ctr"/>
            <a:r>
              <a:rPr lang="it-IT" sz="3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Il valore del </a:t>
            </a:r>
            <a:r>
              <a:rPr lang="it-IT" sz="38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pre</a:t>
            </a:r>
            <a:r>
              <a:rPr lang="it-IT" sz="3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-processing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C5D7F3EE-AC6C-9C10-9169-487FDCE9078A}"/>
              </a:ext>
            </a:extLst>
          </p:cNvPr>
          <p:cNvSpPr txBox="1"/>
          <p:nvPr/>
        </p:nvSpPr>
        <p:spPr>
          <a:xfrm>
            <a:off x="1126503" y="2413337"/>
            <a:ext cx="6099142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Il </a:t>
            </a:r>
            <a:r>
              <a:rPr lang="it-IT" b="1" i="1" dirty="0" err="1"/>
              <a:t>pre</a:t>
            </a:r>
            <a:r>
              <a:rPr lang="it-IT" b="1" i="1" dirty="0"/>
              <a:t>-processing dei dati</a:t>
            </a:r>
            <a:r>
              <a:rPr lang="it-IT" i="1" dirty="0"/>
              <a:t> </a:t>
            </a:r>
            <a:r>
              <a:rPr lang="it-IT" dirty="0"/>
              <a:t>è una fase fondamentale nella pipeline di </a:t>
            </a:r>
            <a:r>
              <a:rPr lang="it-IT" b="1" dirty="0"/>
              <a:t>Machine Learning</a:t>
            </a:r>
            <a:r>
              <a:rPr lang="it-IT" dirty="0"/>
              <a:t>, in quanto la qualità dei dati </a:t>
            </a:r>
            <a:r>
              <a:rPr lang="it-IT" u="sng" dirty="0"/>
              <a:t>influisce</a:t>
            </a:r>
            <a:r>
              <a:rPr lang="it-IT" dirty="0"/>
              <a:t> direttamente sulle </a:t>
            </a:r>
            <a:r>
              <a:rPr lang="it-IT" u="sng" dirty="0"/>
              <a:t>prestazioni</a:t>
            </a:r>
            <a:r>
              <a:rPr lang="it-IT" dirty="0"/>
              <a:t> del modello. </a:t>
            </a:r>
          </a:p>
          <a:p>
            <a:endParaRPr lang="it-IT" dirty="0"/>
          </a:p>
          <a:p>
            <a:r>
              <a:rPr lang="it-IT" dirty="0"/>
              <a:t>Un dataset sporco o mal preparato può compromettere la capacità del modello di </a:t>
            </a:r>
            <a:r>
              <a:rPr lang="it-IT" i="1" dirty="0"/>
              <a:t>generalizzare</a:t>
            </a:r>
            <a:r>
              <a:rPr lang="it-IT" dirty="0"/>
              <a:t> bene su nuovi dati.</a:t>
            </a: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95CC7988-3672-0EC0-B849-FB4FB765BF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0741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DB66A36-92A7-05F3-6022-C215574A8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7928" y="405113"/>
            <a:ext cx="3161963" cy="6076709"/>
          </a:xfrm>
        </p:spPr>
        <p:txBody>
          <a:bodyPr anchor="ctr">
            <a:normAutofit/>
          </a:bodyPr>
          <a:lstStyle/>
          <a:p>
            <a:pPr algn="ctr"/>
            <a:r>
              <a:rPr lang="it-IT" sz="3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Come si preparano i Dati?</a:t>
            </a:r>
            <a:br>
              <a:rPr lang="it-IT" sz="3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endParaRPr lang="it-IT" sz="38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9" name="Titolo 1">
            <a:extLst>
              <a:ext uri="{FF2B5EF4-FFF2-40B4-BE49-F238E27FC236}">
                <a16:creationId xmlns:a16="http://schemas.microsoft.com/office/drawing/2014/main" id="{B2B6F35E-7044-2DEB-05C3-24C57FD2460A}"/>
              </a:ext>
            </a:extLst>
          </p:cNvPr>
          <p:cNvSpPr txBox="1">
            <a:spLocks/>
          </p:cNvSpPr>
          <p:nvPr/>
        </p:nvSpPr>
        <p:spPr>
          <a:xfrm>
            <a:off x="166254" y="405113"/>
            <a:ext cx="3280064" cy="60103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i="1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algn="ctr"/>
            <a:r>
              <a:rPr lang="it-IT" b="1" i="0" dirty="0" err="1"/>
              <a:t>Pre</a:t>
            </a:r>
            <a:r>
              <a:rPr lang="it-IT" b="1" i="0" dirty="0"/>
              <a:t>-processing</a:t>
            </a:r>
          </a:p>
        </p:txBody>
      </p:sp>
      <p:sp>
        <p:nvSpPr>
          <p:cNvPr id="13" name="Titolo 1">
            <a:extLst>
              <a:ext uri="{FF2B5EF4-FFF2-40B4-BE49-F238E27FC236}">
                <a16:creationId xmlns:a16="http://schemas.microsoft.com/office/drawing/2014/main" id="{712C5FEB-CA38-B9BE-5888-4FDF5E2B83D7}"/>
              </a:ext>
            </a:extLst>
          </p:cNvPr>
          <p:cNvSpPr txBox="1">
            <a:spLocks/>
          </p:cNvSpPr>
          <p:nvPr/>
        </p:nvSpPr>
        <p:spPr>
          <a:xfrm>
            <a:off x="581890" y="1006143"/>
            <a:ext cx="6265717" cy="72736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i="1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it-IT" sz="2400" dirty="0"/>
              <a:t>1. Osservare i dati: Analisi Esplorativa</a:t>
            </a:r>
          </a:p>
        </p:txBody>
      </p:sp>
      <p:sp>
        <p:nvSpPr>
          <p:cNvPr id="3" name="Titolo 1">
            <a:extLst>
              <a:ext uri="{FF2B5EF4-FFF2-40B4-BE49-F238E27FC236}">
                <a16:creationId xmlns:a16="http://schemas.microsoft.com/office/drawing/2014/main" id="{C44537C3-3806-19D5-39C0-49E0C97842E1}"/>
              </a:ext>
            </a:extLst>
          </p:cNvPr>
          <p:cNvSpPr txBox="1">
            <a:spLocks/>
          </p:cNvSpPr>
          <p:nvPr/>
        </p:nvSpPr>
        <p:spPr>
          <a:xfrm>
            <a:off x="835647" y="1774570"/>
            <a:ext cx="6265717" cy="72736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i="1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it-IT" sz="1600" dirty="0">
                <a:latin typeface="+mn-lt"/>
              </a:rPr>
              <a:t> Identificare i dati mancanti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2558B7A4-5855-40F8-31ED-1EA9EFCDF9D6}"/>
              </a:ext>
            </a:extLst>
          </p:cNvPr>
          <p:cNvSpPr txBox="1"/>
          <p:nvPr/>
        </p:nvSpPr>
        <p:spPr>
          <a:xfrm>
            <a:off x="951910" y="2665772"/>
            <a:ext cx="6755856" cy="923330"/>
          </a:xfrm>
          <a:prstGeom prst="rect">
            <a:avLst/>
          </a:prstGeom>
          <a:solidFill>
            <a:srgbClr val="69B19A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it-IT" dirty="0">
                <a:solidFill>
                  <a:srgbClr val="000000"/>
                </a:solidFill>
                <a:latin typeface="Courier New" panose="02070309020205020404" pitchFamily="49" charset="0"/>
              </a:rPr>
              <a:t># Identificazione dei dati mancanti</a:t>
            </a:r>
          </a:p>
          <a:p>
            <a:r>
              <a:rPr lang="it-IT" dirty="0" err="1">
                <a:solidFill>
                  <a:srgbClr val="000000"/>
                </a:solidFill>
                <a:latin typeface="Courier New" panose="02070309020205020404" pitchFamily="49" charset="0"/>
              </a:rPr>
              <a:t>print</a:t>
            </a:r>
            <a:r>
              <a:rPr lang="it-IT" dirty="0">
                <a:solidFill>
                  <a:srgbClr val="000000"/>
                </a:solidFill>
                <a:latin typeface="Courier New" panose="02070309020205020404" pitchFamily="49" charset="0"/>
              </a:rPr>
              <a:t>("Dati Mancanti per Colonna:")</a:t>
            </a:r>
          </a:p>
          <a:p>
            <a:r>
              <a:rPr lang="it-IT" dirty="0" err="1">
                <a:solidFill>
                  <a:srgbClr val="000000"/>
                </a:solidFill>
                <a:latin typeface="Courier New" panose="02070309020205020404" pitchFamily="49" charset="0"/>
              </a:rPr>
              <a:t>print</a:t>
            </a:r>
            <a:r>
              <a:rPr lang="it-IT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it-IT" dirty="0" err="1">
                <a:solidFill>
                  <a:srgbClr val="000000"/>
                </a:solidFill>
                <a:latin typeface="Courier New" panose="02070309020205020404" pitchFamily="49" charset="0"/>
              </a:rPr>
              <a:t>df.isnull</a:t>
            </a:r>
            <a:r>
              <a:rPr lang="it-IT" dirty="0">
                <a:solidFill>
                  <a:srgbClr val="000000"/>
                </a:solidFill>
                <a:latin typeface="Courier New" panose="02070309020205020404" pitchFamily="49" charset="0"/>
              </a:rPr>
              <a:t>().sum())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9769514E-1D53-5225-2451-C20A213418D3}"/>
              </a:ext>
            </a:extLst>
          </p:cNvPr>
          <p:cNvSpPr txBox="1"/>
          <p:nvPr/>
        </p:nvSpPr>
        <p:spPr>
          <a:xfrm>
            <a:off x="8432846" y="4294633"/>
            <a:ext cx="3392009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>
                <a:solidFill>
                  <a:srgbClr val="000000"/>
                </a:solidFill>
                <a:latin typeface="Courier New" panose="02070309020205020404" pitchFamily="49" charset="0"/>
              </a:rPr>
              <a:t>#Creazione di un </a:t>
            </a:r>
            <a:r>
              <a:rPr lang="it-IT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DataFrame</a:t>
            </a:r>
            <a:r>
              <a:rPr lang="it-IT" sz="1200" dirty="0">
                <a:solidFill>
                  <a:srgbClr val="000000"/>
                </a:solidFill>
                <a:latin typeface="Courier New" panose="02070309020205020404" pitchFamily="49" charset="0"/>
              </a:rPr>
              <a:t> fittizio</a:t>
            </a:r>
            <a:br>
              <a:rPr lang="it-IT" sz="12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br>
              <a:rPr lang="it-IT" sz="12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it-IT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df</a:t>
            </a:r>
            <a:r>
              <a:rPr lang="it-IT" sz="1200" dirty="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it-IT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pd.DataFrame</a:t>
            </a:r>
            <a:r>
              <a:rPr lang="it-IT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({</a:t>
            </a:r>
            <a:br>
              <a:rPr lang="it-IT" sz="12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it-IT" sz="1200" dirty="0">
                <a:solidFill>
                  <a:srgbClr val="000000"/>
                </a:solidFill>
                <a:latin typeface="Courier New" panose="02070309020205020404" pitchFamily="49" charset="0"/>
              </a:rPr>
              <a:t>    'A': [1, 2, </a:t>
            </a:r>
            <a:r>
              <a:rPr lang="it-IT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np.nan</a:t>
            </a:r>
            <a:r>
              <a:rPr lang="it-IT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 4, 5],</a:t>
            </a:r>
            <a:br>
              <a:rPr lang="it-IT" sz="12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it-IT" sz="1200" dirty="0">
                <a:solidFill>
                  <a:srgbClr val="000000"/>
                </a:solidFill>
                <a:latin typeface="Courier New" panose="02070309020205020404" pitchFamily="49" charset="0"/>
              </a:rPr>
              <a:t>    'B': [6, 7, 8, </a:t>
            </a:r>
            <a:r>
              <a:rPr lang="it-IT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np.nan</a:t>
            </a:r>
            <a:r>
              <a:rPr lang="it-IT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 10],</a:t>
            </a:r>
            <a:br>
              <a:rPr lang="it-IT" sz="12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it-IT" sz="1200" dirty="0">
                <a:solidFill>
                  <a:srgbClr val="000000"/>
                </a:solidFill>
                <a:latin typeface="Courier New" panose="02070309020205020404" pitchFamily="49" charset="0"/>
              </a:rPr>
              <a:t>    'C': [11, 12, 13, 14, 15]})</a:t>
            </a:r>
            <a:br>
              <a:rPr lang="it-IT" sz="1800" dirty="0">
                <a:latin typeface="+mn-lt"/>
              </a:rPr>
            </a:br>
            <a:endParaRPr lang="it-IT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9B61DA77-2CA7-9F16-2C2E-B65AB75DBF5C}"/>
              </a:ext>
            </a:extLst>
          </p:cNvPr>
          <p:cNvSpPr txBox="1"/>
          <p:nvPr/>
        </p:nvSpPr>
        <p:spPr>
          <a:xfrm>
            <a:off x="951910" y="4788702"/>
            <a:ext cx="6755857" cy="147732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it-IT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from</a:t>
            </a:r>
            <a:r>
              <a:rPr lang="it-IT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it-IT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sklearn.impute</a:t>
            </a:r>
            <a:r>
              <a:rPr lang="it-IT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it-IT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import</a:t>
            </a:r>
            <a:r>
              <a:rPr lang="it-IT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it-IT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SimpleImputer</a:t>
            </a:r>
            <a:endParaRPr lang="it-IT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it-IT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imputer</a:t>
            </a:r>
            <a:r>
              <a:rPr lang="it-IT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= </a:t>
            </a:r>
            <a:r>
              <a:rPr lang="it-IT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SimpleImputer</a:t>
            </a:r>
            <a:r>
              <a:rPr lang="it-IT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it-IT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missing_values</a:t>
            </a:r>
            <a:r>
              <a:rPr lang="it-IT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it-IT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np.nan</a:t>
            </a:r>
            <a:r>
              <a:rPr lang="it-IT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strategy=</a:t>
            </a:r>
            <a:r>
              <a:rPr lang="it-IT" b="0" dirty="0">
                <a:solidFill>
                  <a:srgbClr val="AF00DA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it-IT" b="0" dirty="0" err="1">
                <a:solidFill>
                  <a:srgbClr val="AF00DA"/>
                </a:solidFill>
                <a:effectLst/>
                <a:latin typeface="Courier New" panose="02070309020205020404" pitchFamily="49" charset="0"/>
              </a:rPr>
              <a:t>mean</a:t>
            </a:r>
            <a:r>
              <a:rPr lang="it-IT" b="0" dirty="0">
                <a:solidFill>
                  <a:srgbClr val="AF00DA"/>
                </a:solidFill>
                <a:effectLst/>
                <a:latin typeface="Courier New" panose="02070309020205020404" pitchFamily="49" charset="0"/>
              </a:rPr>
              <a:t>’</a:t>
            </a:r>
            <a:r>
              <a:rPr lang="it-IT" b="0" dirty="0">
                <a:effectLst/>
                <a:latin typeface="Courier New" panose="02070309020205020404" pitchFamily="49" charset="0"/>
              </a:rPr>
              <a:t>)</a:t>
            </a:r>
          </a:p>
          <a:p>
            <a:r>
              <a:rPr lang="it-IT" b="0" dirty="0" err="1">
                <a:effectLst/>
                <a:latin typeface="Courier New" panose="02070309020205020404" pitchFamily="49" charset="0"/>
              </a:rPr>
              <a:t>imputer</a:t>
            </a:r>
            <a:r>
              <a:rPr lang="it-IT" b="0" dirty="0">
                <a:effectLst/>
                <a:latin typeface="Courier New" panose="02070309020205020404" pitchFamily="49" charset="0"/>
              </a:rPr>
              <a:t> = </a:t>
            </a:r>
            <a:r>
              <a:rPr lang="it-IT" b="0" dirty="0" err="1">
                <a:effectLst/>
                <a:latin typeface="Courier New" panose="02070309020205020404" pitchFamily="49" charset="0"/>
              </a:rPr>
              <a:t>imputer.fit</a:t>
            </a:r>
            <a:r>
              <a:rPr lang="it-IT" b="0" dirty="0">
                <a:effectLst/>
                <a:latin typeface="Courier New" panose="02070309020205020404" pitchFamily="49" charset="0"/>
              </a:rPr>
              <a:t>(</a:t>
            </a:r>
            <a:r>
              <a:rPr lang="it-IT" b="0" dirty="0" err="1">
                <a:effectLst/>
                <a:latin typeface="Courier New" panose="02070309020205020404" pitchFamily="49" charset="0"/>
              </a:rPr>
              <a:t>df</a:t>
            </a:r>
            <a:r>
              <a:rPr lang="it-IT" b="0" dirty="0">
                <a:effectLst/>
                <a:latin typeface="Courier New" panose="02070309020205020404" pitchFamily="49" charset="0"/>
              </a:rPr>
              <a:t>[['A']])</a:t>
            </a:r>
          </a:p>
          <a:p>
            <a:r>
              <a:rPr lang="it-IT" b="0" dirty="0" err="1">
                <a:effectLst/>
                <a:latin typeface="Courier New" panose="02070309020205020404" pitchFamily="49" charset="0"/>
              </a:rPr>
              <a:t>df</a:t>
            </a:r>
            <a:r>
              <a:rPr lang="it-IT" b="0" dirty="0">
                <a:effectLst/>
                <a:latin typeface="Courier New" panose="02070309020205020404" pitchFamily="49" charset="0"/>
              </a:rPr>
              <a:t>['A'] = </a:t>
            </a:r>
            <a:r>
              <a:rPr lang="it-IT" b="0" dirty="0" err="1">
                <a:effectLst/>
                <a:latin typeface="Courier New" panose="02070309020205020404" pitchFamily="49" charset="0"/>
              </a:rPr>
              <a:t>imputer.transform</a:t>
            </a:r>
            <a:r>
              <a:rPr lang="it-IT" b="0" dirty="0">
                <a:effectLst/>
                <a:latin typeface="Courier New" panose="02070309020205020404" pitchFamily="49" charset="0"/>
              </a:rPr>
              <a:t>(</a:t>
            </a:r>
            <a:r>
              <a:rPr lang="it-IT" b="0" dirty="0" err="1">
                <a:effectLst/>
                <a:latin typeface="Courier New" panose="02070309020205020404" pitchFamily="49" charset="0"/>
              </a:rPr>
              <a:t>df</a:t>
            </a:r>
            <a:r>
              <a:rPr lang="it-IT" b="0" dirty="0">
                <a:effectLst/>
                <a:latin typeface="Courier New" panose="02070309020205020404" pitchFamily="49" charset="0"/>
              </a:rPr>
              <a:t>[['A']])</a:t>
            </a:r>
          </a:p>
        </p:txBody>
      </p:sp>
      <p:sp>
        <p:nvSpPr>
          <p:cNvPr id="10" name="Titolo 1">
            <a:extLst>
              <a:ext uri="{FF2B5EF4-FFF2-40B4-BE49-F238E27FC236}">
                <a16:creationId xmlns:a16="http://schemas.microsoft.com/office/drawing/2014/main" id="{35AEDA1E-AD8B-FFD3-3677-19617FCE45BF}"/>
              </a:ext>
            </a:extLst>
          </p:cNvPr>
          <p:cNvSpPr txBox="1">
            <a:spLocks/>
          </p:cNvSpPr>
          <p:nvPr/>
        </p:nvSpPr>
        <p:spPr>
          <a:xfrm>
            <a:off x="835647" y="3931180"/>
            <a:ext cx="6265717" cy="72736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i="1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it-IT" sz="1600" dirty="0"/>
              <a:t> </a:t>
            </a:r>
            <a:r>
              <a:rPr lang="it-IT" sz="1600" dirty="0">
                <a:latin typeface="+mn-lt"/>
              </a:rPr>
              <a:t>Possibile soluzione: Sostituzione 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4157956-5815-74FB-8A5A-E36327906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237973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DB66A36-92A7-05F3-6022-C215574A8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7928" y="405113"/>
            <a:ext cx="3161963" cy="6076709"/>
          </a:xfrm>
        </p:spPr>
        <p:txBody>
          <a:bodyPr anchor="ctr">
            <a:normAutofit/>
          </a:bodyPr>
          <a:lstStyle/>
          <a:p>
            <a:pPr algn="ctr"/>
            <a:r>
              <a:rPr lang="it-IT" sz="3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Come si preparano i Dati?</a:t>
            </a:r>
            <a:br>
              <a:rPr lang="it-IT" sz="3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endParaRPr lang="it-IT" sz="38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9" name="Titolo 1">
            <a:extLst>
              <a:ext uri="{FF2B5EF4-FFF2-40B4-BE49-F238E27FC236}">
                <a16:creationId xmlns:a16="http://schemas.microsoft.com/office/drawing/2014/main" id="{B2B6F35E-7044-2DEB-05C3-24C57FD2460A}"/>
              </a:ext>
            </a:extLst>
          </p:cNvPr>
          <p:cNvSpPr txBox="1">
            <a:spLocks/>
          </p:cNvSpPr>
          <p:nvPr/>
        </p:nvSpPr>
        <p:spPr>
          <a:xfrm>
            <a:off x="166254" y="405113"/>
            <a:ext cx="3280064" cy="60103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i="1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algn="ctr"/>
            <a:r>
              <a:rPr lang="it-IT" b="1" i="0" dirty="0" err="1"/>
              <a:t>Pre</a:t>
            </a:r>
            <a:r>
              <a:rPr lang="it-IT" b="1" i="0" dirty="0"/>
              <a:t>-processing</a:t>
            </a:r>
          </a:p>
        </p:txBody>
      </p:sp>
      <p:sp>
        <p:nvSpPr>
          <p:cNvPr id="13" name="Titolo 1">
            <a:extLst>
              <a:ext uri="{FF2B5EF4-FFF2-40B4-BE49-F238E27FC236}">
                <a16:creationId xmlns:a16="http://schemas.microsoft.com/office/drawing/2014/main" id="{712C5FEB-CA38-B9BE-5888-4FDF5E2B83D7}"/>
              </a:ext>
            </a:extLst>
          </p:cNvPr>
          <p:cNvSpPr txBox="1">
            <a:spLocks/>
          </p:cNvSpPr>
          <p:nvPr/>
        </p:nvSpPr>
        <p:spPr>
          <a:xfrm>
            <a:off x="581890" y="1006143"/>
            <a:ext cx="6265717" cy="72736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i="1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it-IT" sz="2400" dirty="0"/>
              <a:t>1. Osservare i dati: Analisi Esplorativa</a:t>
            </a:r>
          </a:p>
        </p:txBody>
      </p:sp>
      <p:sp>
        <p:nvSpPr>
          <p:cNvPr id="3" name="Titolo 1">
            <a:extLst>
              <a:ext uri="{FF2B5EF4-FFF2-40B4-BE49-F238E27FC236}">
                <a16:creationId xmlns:a16="http://schemas.microsoft.com/office/drawing/2014/main" id="{C44537C3-3806-19D5-39C0-49E0C97842E1}"/>
              </a:ext>
            </a:extLst>
          </p:cNvPr>
          <p:cNvSpPr txBox="1">
            <a:spLocks/>
          </p:cNvSpPr>
          <p:nvPr/>
        </p:nvSpPr>
        <p:spPr>
          <a:xfrm>
            <a:off x="835647" y="1774570"/>
            <a:ext cx="6265717" cy="72736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i="1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it-IT" sz="1600" dirty="0">
                <a:latin typeface="+mn-lt"/>
              </a:rPr>
              <a:t> Identificare i dati mancanti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2558B7A4-5855-40F8-31ED-1EA9EFCDF9D6}"/>
              </a:ext>
            </a:extLst>
          </p:cNvPr>
          <p:cNvSpPr txBox="1"/>
          <p:nvPr/>
        </p:nvSpPr>
        <p:spPr>
          <a:xfrm>
            <a:off x="951910" y="2665772"/>
            <a:ext cx="6755856" cy="923330"/>
          </a:xfrm>
          <a:prstGeom prst="rect">
            <a:avLst/>
          </a:prstGeom>
          <a:solidFill>
            <a:srgbClr val="69B19A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it-IT" dirty="0">
                <a:solidFill>
                  <a:srgbClr val="000000"/>
                </a:solidFill>
                <a:latin typeface="Courier New" panose="02070309020205020404" pitchFamily="49" charset="0"/>
              </a:rPr>
              <a:t># Identificazione dei dati mancanti</a:t>
            </a:r>
          </a:p>
          <a:p>
            <a:r>
              <a:rPr lang="it-IT" dirty="0" err="1">
                <a:solidFill>
                  <a:srgbClr val="000000"/>
                </a:solidFill>
                <a:latin typeface="Courier New" panose="02070309020205020404" pitchFamily="49" charset="0"/>
              </a:rPr>
              <a:t>print</a:t>
            </a:r>
            <a:r>
              <a:rPr lang="it-IT" dirty="0">
                <a:solidFill>
                  <a:srgbClr val="000000"/>
                </a:solidFill>
                <a:latin typeface="Courier New" panose="02070309020205020404" pitchFamily="49" charset="0"/>
              </a:rPr>
              <a:t>("Dati Mancanti per Colonna:")</a:t>
            </a:r>
          </a:p>
          <a:p>
            <a:r>
              <a:rPr lang="it-IT" dirty="0" err="1">
                <a:solidFill>
                  <a:srgbClr val="000000"/>
                </a:solidFill>
                <a:latin typeface="Courier New" panose="02070309020205020404" pitchFamily="49" charset="0"/>
              </a:rPr>
              <a:t>print</a:t>
            </a:r>
            <a:r>
              <a:rPr lang="it-IT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it-IT" dirty="0" err="1">
                <a:solidFill>
                  <a:srgbClr val="000000"/>
                </a:solidFill>
                <a:latin typeface="Courier New" panose="02070309020205020404" pitchFamily="49" charset="0"/>
              </a:rPr>
              <a:t>df.isnull</a:t>
            </a:r>
            <a:r>
              <a:rPr lang="it-IT" dirty="0">
                <a:solidFill>
                  <a:srgbClr val="000000"/>
                </a:solidFill>
                <a:latin typeface="Courier New" panose="02070309020205020404" pitchFamily="49" charset="0"/>
              </a:rPr>
              <a:t>().sum())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9769514E-1D53-5225-2451-C20A213418D3}"/>
              </a:ext>
            </a:extLst>
          </p:cNvPr>
          <p:cNvSpPr txBox="1"/>
          <p:nvPr/>
        </p:nvSpPr>
        <p:spPr>
          <a:xfrm>
            <a:off x="8432846" y="4294633"/>
            <a:ext cx="3392009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>
                <a:solidFill>
                  <a:srgbClr val="000000"/>
                </a:solidFill>
                <a:latin typeface="Courier New" panose="02070309020205020404" pitchFamily="49" charset="0"/>
              </a:rPr>
              <a:t>#Creazione di un </a:t>
            </a:r>
            <a:r>
              <a:rPr lang="it-IT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DataFrame</a:t>
            </a:r>
            <a:r>
              <a:rPr lang="it-IT" sz="1200" dirty="0">
                <a:solidFill>
                  <a:srgbClr val="000000"/>
                </a:solidFill>
                <a:latin typeface="Courier New" panose="02070309020205020404" pitchFamily="49" charset="0"/>
              </a:rPr>
              <a:t> fittizio</a:t>
            </a:r>
            <a:br>
              <a:rPr lang="it-IT" sz="12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br>
              <a:rPr lang="it-IT" sz="12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it-IT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df</a:t>
            </a:r>
            <a:r>
              <a:rPr lang="it-IT" sz="1200" dirty="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it-IT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pd.DataFrame</a:t>
            </a:r>
            <a:r>
              <a:rPr lang="it-IT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({</a:t>
            </a:r>
            <a:br>
              <a:rPr lang="it-IT" sz="12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it-IT" sz="1200" dirty="0">
                <a:solidFill>
                  <a:srgbClr val="000000"/>
                </a:solidFill>
                <a:latin typeface="Courier New" panose="02070309020205020404" pitchFamily="49" charset="0"/>
              </a:rPr>
              <a:t>    'A': [1, 2, </a:t>
            </a:r>
            <a:r>
              <a:rPr lang="it-IT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np.nan</a:t>
            </a:r>
            <a:r>
              <a:rPr lang="it-IT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 4, 5],</a:t>
            </a:r>
            <a:br>
              <a:rPr lang="it-IT" sz="12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it-IT" sz="1200" dirty="0">
                <a:solidFill>
                  <a:srgbClr val="000000"/>
                </a:solidFill>
                <a:latin typeface="Courier New" panose="02070309020205020404" pitchFamily="49" charset="0"/>
              </a:rPr>
              <a:t>    'B': [6, 7, 8, </a:t>
            </a:r>
            <a:r>
              <a:rPr lang="it-IT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np.nan</a:t>
            </a:r>
            <a:r>
              <a:rPr lang="it-IT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 10],</a:t>
            </a:r>
            <a:br>
              <a:rPr lang="it-IT" sz="12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it-IT" sz="1200" dirty="0">
                <a:solidFill>
                  <a:srgbClr val="000000"/>
                </a:solidFill>
                <a:latin typeface="Courier New" panose="02070309020205020404" pitchFamily="49" charset="0"/>
              </a:rPr>
              <a:t>    'C': [11, 12, 13, 14, 15]})</a:t>
            </a:r>
            <a:br>
              <a:rPr lang="it-IT" sz="1800" dirty="0">
                <a:latin typeface="+mn-lt"/>
              </a:rPr>
            </a:br>
            <a:endParaRPr lang="it-IT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9B61DA77-2CA7-9F16-2C2E-B65AB75DBF5C}"/>
              </a:ext>
            </a:extLst>
          </p:cNvPr>
          <p:cNvSpPr txBox="1"/>
          <p:nvPr/>
        </p:nvSpPr>
        <p:spPr>
          <a:xfrm>
            <a:off x="951910" y="4788702"/>
            <a:ext cx="6755857" cy="120032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it-IT" b="0" dirty="0" err="1">
                <a:effectLst/>
                <a:latin typeface="Courier New" panose="02070309020205020404" pitchFamily="49" charset="0"/>
              </a:rPr>
              <a:t>df.</a:t>
            </a:r>
            <a:r>
              <a:rPr lang="it-IT" b="0" dirty="0" err="1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fillna</a:t>
            </a:r>
            <a:r>
              <a:rPr lang="it-IT" b="0" dirty="0">
                <a:effectLst/>
                <a:latin typeface="Courier New" panose="02070309020205020404" pitchFamily="49" charset="0"/>
              </a:rPr>
              <a:t>(</a:t>
            </a:r>
            <a:r>
              <a:rPr lang="it-IT" b="0" dirty="0" err="1">
                <a:effectLst/>
                <a:latin typeface="Courier New" panose="02070309020205020404" pitchFamily="49" charset="0"/>
              </a:rPr>
              <a:t>value</a:t>
            </a:r>
            <a:r>
              <a:rPr lang="it-IT" b="0" dirty="0">
                <a:effectLst/>
                <a:latin typeface="Courier New" panose="02070309020205020404" pitchFamily="49" charset="0"/>
              </a:rPr>
              <a:t>=</a:t>
            </a:r>
            <a:r>
              <a:rPr lang="it-IT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0</a:t>
            </a:r>
            <a:r>
              <a:rPr lang="it-IT" b="0" dirty="0">
                <a:effectLst/>
                <a:latin typeface="Courier New" panose="02070309020205020404" pitchFamily="49" charset="0"/>
              </a:rPr>
              <a:t>) # Valore specifico</a:t>
            </a:r>
          </a:p>
          <a:p>
            <a:r>
              <a:rPr lang="it-IT" b="0" dirty="0" err="1">
                <a:effectLst/>
                <a:latin typeface="Courier New" panose="02070309020205020404" pitchFamily="49" charset="0"/>
              </a:rPr>
              <a:t>df.</a:t>
            </a:r>
            <a:r>
              <a:rPr lang="it-IT" b="0" dirty="0" err="1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fillna</a:t>
            </a:r>
            <a:r>
              <a:rPr lang="it-IT" b="0" dirty="0">
                <a:effectLst/>
                <a:latin typeface="Courier New" panose="02070309020205020404" pitchFamily="49" charset="0"/>
              </a:rPr>
              <a:t>(</a:t>
            </a:r>
            <a:r>
              <a:rPr lang="it-IT" b="0" dirty="0" err="1">
                <a:effectLst/>
                <a:latin typeface="Courier New" panose="02070309020205020404" pitchFamily="49" charset="0"/>
              </a:rPr>
              <a:t>value</a:t>
            </a:r>
            <a:r>
              <a:rPr lang="it-IT" b="0" dirty="0">
                <a:effectLst/>
                <a:latin typeface="Courier New" panose="02070309020205020404" pitchFamily="49" charset="0"/>
              </a:rPr>
              <a:t>=</a:t>
            </a:r>
            <a:r>
              <a:rPr lang="it-IT" b="0" dirty="0" err="1">
                <a:solidFill>
                  <a:srgbClr val="AF00DA"/>
                </a:solidFill>
                <a:effectLst/>
                <a:latin typeface="Courier New" panose="02070309020205020404" pitchFamily="49" charset="0"/>
              </a:rPr>
              <a:t>df.mean</a:t>
            </a:r>
            <a:r>
              <a:rPr lang="it-IT" b="0" dirty="0">
                <a:solidFill>
                  <a:srgbClr val="AF00DA"/>
                </a:solidFill>
                <a:effectLst/>
                <a:latin typeface="Courier New" panose="02070309020205020404" pitchFamily="49" charset="0"/>
              </a:rPr>
              <a:t>()</a:t>
            </a:r>
            <a:r>
              <a:rPr lang="it-IT" b="0" dirty="0">
                <a:effectLst/>
                <a:latin typeface="Courier New" panose="02070309020205020404" pitchFamily="49" charset="0"/>
              </a:rPr>
              <a:t>)</a:t>
            </a:r>
            <a:r>
              <a:rPr lang="it-IT" b="0" dirty="0">
                <a:solidFill>
                  <a:srgbClr val="AF00DA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it-IT" b="0" dirty="0">
                <a:effectLst/>
                <a:latin typeface="Courier New" panose="02070309020205020404" pitchFamily="49" charset="0"/>
              </a:rPr>
              <a:t># Media</a:t>
            </a:r>
          </a:p>
          <a:p>
            <a:r>
              <a:rPr lang="it-IT" b="0" dirty="0" err="1">
                <a:effectLst/>
                <a:latin typeface="Courier New" panose="02070309020205020404" pitchFamily="49" charset="0"/>
              </a:rPr>
              <a:t>df.</a:t>
            </a:r>
            <a:r>
              <a:rPr lang="it-IT" b="0" dirty="0" err="1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fillna</a:t>
            </a:r>
            <a:r>
              <a:rPr lang="it-IT" b="0" dirty="0">
                <a:effectLst/>
                <a:latin typeface="Courier New" panose="02070309020205020404" pitchFamily="49" charset="0"/>
              </a:rPr>
              <a:t>(</a:t>
            </a:r>
            <a:r>
              <a:rPr lang="it-IT" b="0" dirty="0" err="1">
                <a:effectLst/>
                <a:latin typeface="Courier New" panose="02070309020205020404" pitchFamily="49" charset="0"/>
              </a:rPr>
              <a:t>value</a:t>
            </a:r>
            <a:r>
              <a:rPr lang="it-IT" b="0" dirty="0">
                <a:effectLst/>
                <a:latin typeface="Courier New" panose="02070309020205020404" pitchFamily="49" charset="0"/>
              </a:rPr>
              <a:t>=</a:t>
            </a:r>
            <a:r>
              <a:rPr lang="it-IT" b="0" dirty="0" err="1">
                <a:solidFill>
                  <a:srgbClr val="AF00DA"/>
                </a:solidFill>
                <a:effectLst/>
                <a:latin typeface="Courier New" panose="02070309020205020404" pitchFamily="49" charset="0"/>
              </a:rPr>
              <a:t>df.median</a:t>
            </a:r>
            <a:r>
              <a:rPr lang="it-IT" dirty="0">
                <a:solidFill>
                  <a:srgbClr val="AF00DA"/>
                </a:solidFill>
                <a:latin typeface="Courier New" panose="02070309020205020404" pitchFamily="49" charset="0"/>
              </a:rPr>
              <a:t>()</a:t>
            </a:r>
            <a:r>
              <a:rPr lang="it-IT" b="0" dirty="0">
                <a:effectLst/>
                <a:latin typeface="Courier New" panose="02070309020205020404" pitchFamily="49" charset="0"/>
              </a:rPr>
              <a:t>) # Mediana</a:t>
            </a:r>
          </a:p>
          <a:p>
            <a:r>
              <a:rPr lang="it-IT" dirty="0">
                <a:latin typeface="Courier New" panose="02070309020205020404" pitchFamily="49" charset="0"/>
              </a:rPr>
              <a:t>…</a:t>
            </a:r>
            <a:endParaRPr lang="it-IT" b="0" dirty="0">
              <a:effectLst/>
              <a:latin typeface="Courier New" panose="02070309020205020404" pitchFamily="49" charset="0"/>
            </a:endParaRPr>
          </a:p>
        </p:txBody>
      </p:sp>
      <p:sp>
        <p:nvSpPr>
          <p:cNvPr id="10" name="Titolo 1">
            <a:extLst>
              <a:ext uri="{FF2B5EF4-FFF2-40B4-BE49-F238E27FC236}">
                <a16:creationId xmlns:a16="http://schemas.microsoft.com/office/drawing/2014/main" id="{35AEDA1E-AD8B-FFD3-3677-19617FCE45BF}"/>
              </a:ext>
            </a:extLst>
          </p:cNvPr>
          <p:cNvSpPr txBox="1">
            <a:spLocks/>
          </p:cNvSpPr>
          <p:nvPr/>
        </p:nvSpPr>
        <p:spPr>
          <a:xfrm>
            <a:off x="835647" y="3931180"/>
            <a:ext cx="6265717" cy="72736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i="1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it-IT" sz="1600" dirty="0"/>
              <a:t> </a:t>
            </a:r>
            <a:r>
              <a:rPr lang="it-IT" sz="1600" dirty="0">
                <a:latin typeface="+mn-lt"/>
              </a:rPr>
              <a:t>Possibile soluzione: Sostituzione 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243B5E0-39C5-2E28-3781-DA462AC4A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16405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DB66A36-92A7-05F3-6022-C215574A8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7928" y="405113"/>
            <a:ext cx="3161963" cy="6076709"/>
          </a:xfrm>
        </p:spPr>
        <p:txBody>
          <a:bodyPr anchor="ctr">
            <a:normAutofit/>
          </a:bodyPr>
          <a:lstStyle/>
          <a:p>
            <a:pPr algn="ctr"/>
            <a:r>
              <a:rPr lang="it-IT" sz="3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Come si preparano i Dati?</a:t>
            </a:r>
            <a:br>
              <a:rPr lang="it-IT" sz="3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endParaRPr lang="it-IT" sz="38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9" name="Titolo 1">
            <a:extLst>
              <a:ext uri="{FF2B5EF4-FFF2-40B4-BE49-F238E27FC236}">
                <a16:creationId xmlns:a16="http://schemas.microsoft.com/office/drawing/2014/main" id="{B2B6F35E-7044-2DEB-05C3-24C57FD2460A}"/>
              </a:ext>
            </a:extLst>
          </p:cNvPr>
          <p:cNvSpPr txBox="1">
            <a:spLocks/>
          </p:cNvSpPr>
          <p:nvPr/>
        </p:nvSpPr>
        <p:spPr>
          <a:xfrm>
            <a:off x="166254" y="405113"/>
            <a:ext cx="3280064" cy="60103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i="1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algn="ctr"/>
            <a:r>
              <a:rPr lang="it-IT" b="1" i="0" dirty="0" err="1"/>
              <a:t>Pre</a:t>
            </a:r>
            <a:r>
              <a:rPr lang="it-IT" b="1" i="0" dirty="0"/>
              <a:t>-processing</a:t>
            </a:r>
          </a:p>
        </p:txBody>
      </p:sp>
      <p:sp>
        <p:nvSpPr>
          <p:cNvPr id="13" name="Titolo 1">
            <a:extLst>
              <a:ext uri="{FF2B5EF4-FFF2-40B4-BE49-F238E27FC236}">
                <a16:creationId xmlns:a16="http://schemas.microsoft.com/office/drawing/2014/main" id="{712C5FEB-CA38-B9BE-5888-4FDF5E2B83D7}"/>
              </a:ext>
            </a:extLst>
          </p:cNvPr>
          <p:cNvSpPr txBox="1">
            <a:spLocks/>
          </p:cNvSpPr>
          <p:nvPr/>
        </p:nvSpPr>
        <p:spPr>
          <a:xfrm>
            <a:off x="581890" y="1006143"/>
            <a:ext cx="6265717" cy="72736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i="1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it-IT" sz="2400" dirty="0"/>
              <a:t>1. Osservare i dati: Analisi Esplorativa</a:t>
            </a:r>
          </a:p>
        </p:txBody>
      </p:sp>
      <p:sp>
        <p:nvSpPr>
          <p:cNvPr id="3" name="Titolo 1">
            <a:extLst>
              <a:ext uri="{FF2B5EF4-FFF2-40B4-BE49-F238E27FC236}">
                <a16:creationId xmlns:a16="http://schemas.microsoft.com/office/drawing/2014/main" id="{C44537C3-3806-19D5-39C0-49E0C97842E1}"/>
              </a:ext>
            </a:extLst>
          </p:cNvPr>
          <p:cNvSpPr txBox="1">
            <a:spLocks/>
          </p:cNvSpPr>
          <p:nvPr/>
        </p:nvSpPr>
        <p:spPr>
          <a:xfrm>
            <a:off x="835647" y="1774570"/>
            <a:ext cx="6265717" cy="72736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i="1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it-IT" sz="1600" dirty="0">
                <a:latin typeface="+mn-lt"/>
              </a:rPr>
              <a:t> Identificare i dati mancanti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2558B7A4-5855-40F8-31ED-1EA9EFCDF9D6}"/>
              </a:ext>
            </a:extLst>
          </p:cNvPr>
          <p:cNvSpPr txBox="1"/>
          <p:nvPr/>
        </p:nvSpPr>
        <p:spPr>
          <a:xfrm>
            <a:off x="951910" y="2665772"/>
            <a:ext cx="6755856" cy="923330"/>
          </a:xfrm>
          <a:prstGeom prst="rect">
            <a:avLst/>
          </a:prstGeom>
          <a:solidFill>
            <a:srgbClr val="69B19A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it-IT" dirty="0">
                <a:solidFill>
                  <a:srgbClr val="000000"/>
                </a:solidFill>
                <a:latin typeface="Courier New" panose="02070309020205020404" pitchFamily="49" charset="0"/>
              </a:rPr>
              <a:t># Identificazione dei dati mancanti</a:t>
            </a:r>
          </a:p>
          <a:p>
            <a:r>
              <a:rPr lang="it-IT" dirty="0" err="1">
                <a:solidFill>
                  <a:srgbClr val="000000"/>
                </a:solidFill>
                <a:latin typeface="Courier New" panose="02070309020205020404" pitchFamily="49" charset="0"/>
              </a:rPr>
              <a:t>print</a:t>
            </a:r>
            <a:r>
              <a:rPr lang="it-IT" dirty="0">
                <a:solidFill>
                  <a:srgbClr val="000000"/>
                </a:solidFill>
                <a:latin typeface="Courier New" panose="02070309020205020404" pitchFamily="49" charset="0"/>
              </a:rPr>
              <a:t>("Dati Mancanti per Colonna:")</a:t>
            </a:r>
          </a:p>
          <a:p>
            <a:r>
              <a:rPr lang="it-IT" dirty="0" err="1">
                <a:solidFill>
                  <a:srgbClr val="000000"/>
                </a:solidFill>
                <a:latin typeface="Courier New" panose="02070309020205020404" pitchFamily="49" charset="0"/>
              </a:rPr>
              <a:t>print</a:t>
            </a:r>
            <a:r>
              <a:rPr lang="it-IT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it-IT" dirty="0" err="1">
                <a:solidFill>
                  <a:srgbClr val="000000"/>
                </a:solidFill>
                <a:latin typeface="Courier New" panose="02070309020205020404" pitchFamily="49" charset="0"/>
              </a:rPr>
              <a:t>df.isnull</a:t>
            </a:r>
            <a:r>
              <a:rPr lang="it-IT" dirty="0">
                <a:solidFill>
                  <a:srgbClr val="000000"/>
                </a:solidFill>
                <a:latin typeface="Courier New" panose="02070309020205020404" pitchFamily="49" charset="0"/>
              </a:rPr>
              <a:t>().sum())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9769514E-1D53-5225-2451-C20A213418D3}"/>
              </a:ext>
            </a:extLst>
          </p:cNvPr>
          <p:cNvSpPr txBox="1"/>
          <p:nvPr/>
        </p:nvSpPr>
        <p:spPr>
          <a:xfrm>
            <a:off x="8432846" y="4294633"/>
            <a:ext cx="3392009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>
                <a:solidFill>
                  <a:srgbClr val="000000"/>
                </a:solidFill>
                <a:latin typeface="Courier New" panose="02070309020205020404" pitchFamily="49" charset="0"/>
              </a:rPr>
              <a:t>#Creazione di un </a:t>
            </a:r>
            <a:r>
              <a:rPr lang="it-IT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DataFrame</a:t>
            </a:r>
            <a:r>
              <a:rPr lang="it-IT" sz="1200" dirty="0">
                <a:solidFill>
                  <a:srgbClr val="000000"/>
                </a:solidFill>
                <a:latin typeface="Courier New" panose="02070309020205020404" pitchFamily="49" charset="0"/>
              </a:rPr>
              <a:t> fittizio</a:t>
            </a:r>
            <a:br>
              <a:rPr lang="it-IT" sz="12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br>
              <a:rPr lang="it-IT" sz="12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it-IT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df</a:t>
            </a:r>
            <a:r>
              <a:rPr lang="it-IT" sz="1200" dirty="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it-IT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pd.DataFrame</a:t>
            </a:r>
            <a:r>
              <a:rPr lang="it-IT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({</a:t>
            </a:r>
            <a:br>
              <a:rPr lang="it-IT" sz="12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it-IT" sz="1200" dirty="0">
                <a:solidFill>
                  <a:srgbClr val="000000"/>
                </a:solidFill>
                <a:latin typeface="Courier New" panose="02070309020205020404" pitchFamily="49" charset="0"/>
              </a:rPr>
              <a:t>    'A': [1, 2, </a:t>
            </a:r>
            <a:r>
              <a:rPr lang="it-IT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np.nan</a:t>
            </a:r>
            <a:r>
              <a:rPr lang="it-IT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 4, 5],</a:t>
            </a:r>
            <a:br>
              <a:rPr lang="it-IT" sz="12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it-IT" sz="1200" dirty="0">
                <a:solidFill>
                  <a:srgbClr val="000000"/>
                </a:solidFill>
                <a:latin typeface="Courier New" panose="02070309020205020404" pitchFamily="49" charset="0"/>
              </a:rPr>
              <a:t>    'B': [6, 7, 8, </a:t>
            </a:r>
            <a:r>
              <a:rPr lang="it-IT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np.nan</a:t>
            </a:r>
            <a:r>
              <a:rPr lang="it-IT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 10],</a:t>
            </a:r>
            <a:br>
              <a:rPr lang="it-IT" sz="12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it-IT" sz="1200" dirty="0">
                <a:solidFill>
                  <a:srgbClr val="000000"/>
                </a:solidFill>
                <a:latin typeface="Courier New" panose="02070309020205020404" pitchFamily="49" charset="0"/>
              </a:rPr>
              <a:t>    'C': [11, 12, 13, 14, 15]})</a:t>
            </a:r>
            <a:br>
              <a:rPr lang="it-IT" sz="1800" dirty="0">
                <a:latin typeface="+mn-lt"/>
              </a:rPr>
            </a:br>
            <a:endParaRPr lang="it-IT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9B61DA77-2CA7-9F16-2C2E-B65AB75DBF5C}"/>
              </a:ext>
            </a:extLst>
          </p:cNvPr>
          <p:cNvSpPr txBox="1"/>
          <p:nvPr/>
        </p:nvSpPr>
        <p:spPr>
          <a:xfrm>
            <a:off x="951910" y="4788702"/>
            <a:ext cx="6755857" cy="147732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it-IT" b="0" dirty="0" err="1">
                <a:effectLst/>
                <a:latin typeface="Courier New" panose="02070309020205020404" pitchFamily="49" charset="0"/>
              </a:rPr>
              <a:t>df.</a:t>
            </a:r>
            <a:r>
              <a:rPr lang="it-IT" b="0" dirty="0" err="1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dropna</a:t>
            </a:r>
            <a:r>
              <a:rPr lang="it-IT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() </a:t>
            </a:r>
            <a:r>
              <a:rPr lang="it-IT" b="0" dirty="0">
                <a:effectLst/>
                <a:latin typeface="Courier New" panose="02070309020205020404" pitchFamily="49" charset="0"/>
              </a:rPr>
              <a:t>#Elimina tutte le righe con almeno un valore </a:t>
            </a:r>
            <a:r>
              <a:rPr lang="it-IT" b="0" dirty="0" err="1">
                <a:effectLst/>
                <a:latin typeface="Courier New" panose="02070309020205020404" pitchFamily="49" charset="0"/>
              </a:rPr>
              <a:t>NaN</a:t>
            </a:r>
            <a:endParaRPr lang="it-IT" b="0" dirty="0">
              <a:effectLst/>
              <a:latin typeface="Courier New" panose="02070309020205020404" pitchFamily="49" charset="0"/>
            </a:endParaRPr>
          </a:p>
          <a:p>
            <a:r>
              <a:rPr lang="it-IT" b="0" dirty="0" err="1">
                <a:effectLst/>
                <a:latin typeface="Courier New" panose="02070309020205020404" pitchFamily="49" charset="0"/>
              </a:rPr>
              <a:t>df.</a:t>
            </a:r>
            <a:r>
              <a:rPr lang="it-IT" b="0" dirty="0" err="1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dropna</a:t>
            </a:r>
            <a:r>
              <a:rPr lang="it-IT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it-IT" b="0" dirty="0" err="1">
                <a:effectLst/>
                <a:latin typeface="Courier New" panose="02070309020205020404" pitchFamily="49" charset="0"/>
              </a:rPr>
              <a:t>axis</a:t>
            </a:r>
            <a:r>
              <a:rPr lang="it-IT" b="0" dirty="0">
                <a:effectLst/>
                <a:latin typeface="Courier New" panose="02070309020205020404" pitchFamily="49" charset="0"/>
              </a:rPr>
              <a:t>=</a:t>
            </a:r>
            <a:r>
              <a:rPr lang="it-IT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1) </a:t>
            </a:r>
            <a:r>
              <a:rPr lang="it-IT" b="0" dirty="0">
                <a:effectLst/>
                <a:latin typeface="Courier New" panose="02070309020205020404" pitchFamily="49" charset="0"/>
              </a:rPr>
              <a:t>#Elimina tutte le colonne con almeno un valore </a:t>
            </a:r>
            <a:r>
              <a:rPr lang="it-IT" b="0" dirty="0" err="1">
                <a:effectLst/>
                <a:latin typeface="Courier New" panose="02070309020205020404" pitchFamily="49" charset="0"/>
              </a:rPr>
              <a:t>NaN</a:t>
            </a:r>
            <a:endParaRPr lang="it-IT" b="0" dirty="0">
              <a:solidFill>
                <a:srgbClr val="AF00DB"/>
              </a:solidFill>
              <a:effectLst/>
              <a:latin typeface="Courier New" panose="02070309020205020404" pitchFamily="49" charset="0"/>
            </a:endParaRPr>
          </a:p>
          <a:p>
            <a:endParaRPr lang="it-IT" b="0" dirty="0">
              <a:solidFill>
                <a:srgbClr val="AF00DB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0" name="Titolo 1">
            <a:extLst>
              <a:ext uri="{FF2B5EF4-FFF2-40B4-BE49-F238E27FC236}">
                <a16:creationId xmlns:a16="http://schemas.microsoft.com/office/drawing/2014/main" id="{35AEDA1E-AD8B-FFD3-3677-19617FCE45BF}"/>
              </a:ext>
            </a:extLst>
          </p:cNvPr>
          <p:cNvSpPr txBox="1">
            <a:spLocks/>
          </p:cNvSpPr>
          <p:nvPr/>
        </p:nvSpPr>
        <p:spPr>
          <a:xfrm>
            <a:off x="835647" y="3931180"/>
            <a:ext cx="6265717" cy="72736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i="1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it-IT" sz="1600" dirty="0"/>
              <a:t> </a:t>
            </a:r>
            <a:r>
              <a:rPr lang="it-IT" sz="1600" dirty="0">
                <a:latin typeface="+mn-lt"/>
              </a:rPr>
              <a:t>Possibile soluzione: Eliminazione  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5DF0D8C-5BB4-0343-559F-AE44A1C4A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5767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2054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057" name="Rectangle 2056">
            <a:extLst>
              <a:ext uri="{FF2B5EF4-FFF2-40B4-BE49-F238E27FC236}">
                <a16:creationId xmlns:a16="http://schemas.microsoft.com/office/drawing/2014/main" id="{1419E3D9-C5FB-41A9-B6D2-DFB210BB62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059" name="Rectangle 2058">
            <a:extLst>
              <a:ext uri="{FF2B5EF4-FFF2-40B4-BE49-F238E27FC236}">
                <a16:creationId xmlns:a16="http://schemas.microsoft.com/office/drawing/2014/main" id="{367909BF-1DF7-4ACE-8F58-6CF719BB27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2061" name="Rectangle 2060">
            <a:extLst>
              <a:ext uri="{FF2B5EF4-FFF2-40B4-BE49-F238E27FC236}">
                <a16:creationId xmlns:a16="http://schemas.microsoft.com/office/drawing/2014/main" id="{89E8BEDB-0BBC-4F21-9CFB-8530D664C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2063" name="Group 2062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2064" name="Straight Connector 2063">
              <a:extLst>
                <a:ext uri="{FF2B5EF4-FFF2-40B4-BE49-F238E27FC236}">
                  <a16:creationId xmlns:a16="http://schemas.microsoft.com/office/drawing/2014/main" id="{51D6D676-6F2F-4446-9935-2D8D038214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5" name="Straight Connector 2064">
              <a:extLst>
                <a:ext uri="{FF2B5EF4-FFF2-40B4-BE49-F238E27FC236}">
                  <a16:creationId xmlns:a16="http://schemas.microsoft.com/office/drawing/2014/main" id="{E9BAEA2B-9C25-4B43-8C9A-A9D0C3E9B1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6" name="Straight Connector 2065">
              <a:extLst>
                <a:ext uri="{FF2B5EF4-FFF2-40B4-BE49-F238E27FC236}">
                  <a16:creationId xmlns:a16="http://schemas.microsoft.com/office/drawing/2014/main" id="{21FC5F3A-7F1A-4EE8-A913-C8E96ACC3C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68" name="Rectangle 2067">
            <a:extLst>
              <a:ext uri="{FF2B5EF4-FFF2-40B4-BE49-F238E27FC236}">
                <a16:creationId xmlns:a16="http://schemas.microsoft.com/office/drawing/2014/main" id="{420551B3-B4DA-48EE-988C-4FAEAEB5CE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La curiosa storia di Hans, il cavallo intelligente che sapeva contare e  &quot;rispondeva&quot; alle domande del suo padrone - GuardaCheVideo.it">
            <a:extLst>
              <a:ext uri="{FF2B5EF4-FFF2-40B4-BE49-F238E27FC236}">
                <a16:creationId xmlns:a16="http://schemas.microsoft.com/office/drawing/2014/main" id="{10B54917-C086-4F86-D2E2-F3C9C05674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3" r="1" b="1"/>
          <a:stretch/>
        </p:blipFill>
        <p:spPr bwMode="auto">
          <a:xfrm>
            <a:off x="20" y="-22"/>
            <a:ext cx="12191977" cy="6858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70" name="Rectangle 2069">
            <a:extLst>
              <a:ext uri="{FF2B5EF4-FFF2-40B4-BE49-F238E27FC236}">
                <a16:creationId xmlns:a16="http://schemas.microsoft.com/office/drawing/2014/main" id="{D5B012D8-7F27-4758-9AC6-C889B154B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103377" y="1100316"/>
            <a:ext cx="6858003" cy="4657347"/>
          </a:xfrm>
          <a:prstGeom prst="rect">
            <a:avLst/>
          </a:prstGeom>
          <a:gradFill flip="none" rotWithShape="1">
            <a:gsLst>
              <a:gs pos="48000">
                <a:schemeClr val="tx1">
                  <a:alpha val="24000"/>
                </a:schemeClr>
              </a:gs>
              <a:gs pos="85000">
                <a:schemeClr val="tx1">
                  <a:alpha val="45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A007300D-9F3E-1813-87C5-C22860752C8D}"/>
              </a:ext>
            </a:extLst>
          </p:cNvPr>
          <p:cNvSpPr txBox="1"/>
          <p:nvPr/>
        </p:nvSpPr>
        <p:spPr>
          <a:xfrm>
            <a:off x="139936" y="4432215"/>
            <a:ext cx="6806816" cy="356924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914400">
              <a:lnSpc>
                <a:spcPct val="83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cap="all" spc="-100" dirty="0">
                <a:solidFill>
                  <a:schemeClr val="bg1"/>
                </a:solidFill>
                <a:latin typeface="+mj-lt"/>
              </a:rPr>
              <a:t>Hans, il cavallo </a:t>
            </a:r>
            <a:r>
              <a:rPr lang="en-US" sz="6000" cap="all" spc="-100" dirty="0" err="1">
                <a:solidFill>
                  <a:schemeClr val="bg1"/>
                </a:solidFill>
                <a:latin typeface="+mj-lt"/>
              </a:rPr>
              <a:t>intelligente</a:t>
            </a:r>
            <a:r>
              <a:rPr lang="en-US" sz="6000" cap="all" spc="-100" dirty="0">
                <a:solidFill>
                  <a:schemeClr val="bg1"/>
                </a:solidFill>
                <a:latin typeface="+mj-lt"/>
              </a:rPr>
              <a:t>?</a:t>
            </a:r>
          </a:p>
        </p:txBody>
      </p:sp>
      <p:sp>
        <p:nvSpPr>
          <p:cNvPr id="2072" name="Rectangle 2071">
            <a:extLst>
              <a:ext uri="{FF2B5EF4-FFF2-40B4-BE49-F238E27FC236}">
                <a16:creationId xmlns:a16="http://schemas.microsoft.com/office/drawing/2014/main" id="{4063B759-00FC-46D1-9898-8E8625268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731935" y="1397930"/>
            <a:ext cx="6858003" cy="4062128"/>
          </a:xfrm>
          <a:prstGeom prst="rect">
            <a:avLst/>
          </a:prstGeom>
          <a:gradFill flip="none" rotWithShape="1">
            <a:gsLst>
              <a:gs pos="48000">
                <a:schemeClr val="tx1">
                  <a:alpha val="24000"/>
                </a:schemeClr>
              </a:gs>
              <a:gs pos="85000">
                <a:schemeClr val="tx1">
                  <a:alpha val="45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8DB59222-B2BF-44C5-99D1-C0E8D8C1C096}"/>
              </a:ext>
            </a:extLst>
          </p:cNvPr>
          <p:cNvSpPr txBox="1"/>
          <p:nvPr/>
        </p:nvSpPr>
        <p:spPr>
          <a:xfrm>
            <a:off x="10280771" y="6108317"/>
            <a:ext cx="1814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it-IT" dirty="0">
                <a:solidFill>
                  <a:schemeClr val="bg1"/>
                </a:solidFill>
              </a:rPr>
              <a:t>La storia: </a:t>
            </a:r>
            <a:r>
              <a:rPr lang="it-IT" dirty="0">
                <a:solidFill>
                  <a:schemeClr val="bg1"/>
                </a:solidFill>
                <a:hlinkClick r:id="rId3"/>
              </a:rPr>
              <a:t>qui</a:t>
            </a:r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872E28C8-6FF7-5E38-00E8-810310F5C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03365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DB66A36-92A7-05F3-6022-C215574A8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7928" y="405113"/>
            <a:ext cx="3161963" cy="6076709"/>
          </a:xfrm>
        </p:spPr>
        <p:txBody>
          <a:bodyPr anchor="ctr">
            <a:normAutofit/>
          </a:bodyPr>
          <a:lstStyle/>
          <a:p>
            <a:pPr algn="ctr"/>
            <a:r>
              <a:rPr lang="it-IT" sz="3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Come si preparano i Dati?</a:t>
            </a:r>
            <a:br>
              <a:rPr lang="it-IT" sz="3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endParaRPr lang="it-IT" sz="38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9" name="Titolo 1">
            <a:extLst>
              <a:ext uri="{FF2B5EF4-FFF2-40B4-BE49-F238E27FC236}">
                <a16:creationId xmlns:a16="http://schemas.microsoft.com/office/drawing/2014/main" id="{B2B6F35E-7044-2DEB-05C3-24C57FD2460A}"/>
              </a:ext>
            </a:extLst>
          </p:cNvPr>
          <p:cNvSpPr txBox="1">
            <a:spLocks/>
          </p:cNvSpPr>
          <p:nvPr/>
        </p:nvSpPr>
        <p:spPr>
          <a:xfrm>
            <a:off x="166254" y="405113"/>
            <a:ext cx="3280064" cy="60103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i="1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algn="ctr"/>
            <a:r>
              <a:rPr lang="it-IT" b="1" i="0" dirty="0" err="1"/>
              <a:t>Pre</a:t>
            </a:r>
            <a:r>
              <a:rPr lang="it-IT" b="1" i="0" dirty="0"/>
              <a:t>-processing</a:t>
            </a:r>
          </a:p>
        </p:txBody>
      </p:sp>
      <p:sp>
        <p:nvSpPr>
          <p:cNvPr id="13" name="Titolo 1">
            <a:extLst>
              <a:ext uri="{FF2B5EF4-FFF2-40B4-BE49-F238E27FC236}">
                <a16:creationId xmlns:a16="http://schemas.microsoft.com/office/drawing/2014/main" id="{712C5FEB-CA38-B9BE-5888-4FDF5E2B83D7}"/>
              </a:ext>
            </a:extLst>
          </p:cNvPr>
          <p:cNvSpPr txBox="1">
            <a:spLocks/>
          </p:cNvSpPr>
          <p:nvPr/>
        </p:nvSpPr>
        <p:spPr>
          <a:xfrm>
            <a:off x="581890" y="1006143"/>
            <a:ext cx="6265717" cy="72736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i="1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it-IT" sz="2400" dirty="0"/>
              <a:t>1. Osservare i dati: Analisi Esplorativa</a:t>
            </a:r>
          </a:p>
        </p:txBody>
      </p:sp>
      <p:sp>
        <p:nvSpPr>
          <p:cNvPr id="3" name="Titolo 1">
            <a:extLst>
              <a:ext uri="{FF2B5EF4-FFF2-40B4-BE49-F238E27FC236}">
                <a16:creationId xmlns:a16="http://schemas.microsoft.com/office/drawing/2014/main" id="{C44537C3-3806-19D5-39C0-49E0C97842E1}"/>
              </a:ext>
            </a:extLst>
          </p:cNvPr>
          <p:cNvSpPr txBox="1">
            <a:spLocks/>
          </p:cNvSpPr>
          <p:nvPr/>
        </p:nvSpPr>
        <p:spPr>
          <a:xfrm>
            <a:off x="835647" y="1774570"/>
            <a:ext cx="6265717" cy="72736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i="1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it-IT" sz="1600" dirty="0">
                <a:latin typeface="+mn-lt"/>
              </a:rPr>
              <a:t> Identificare i dati mancanti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2558B7A4-5855-40F8-31ED-1EA9EFCDF9D6}"/>
              </a:ext>
            </a:extLst>
          </p:cNvPr>
          <p:cNvSpPr txBox="1"/>
          <p:nvPr/>
        </p:nvSpPr>
        <p:spPr>
          <a:xfrm>
            <a:off x="951910" y="2665772"/>
            <a:ext cx="6755856" cy="923330"/>
          </a:xfrm>
          <a:prstGeom prst="rect">
            <a:avLst/>
          </a:prstGeom>
          <a:solidFill>
            <a:srgbClr val="69B19A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it-IT" dirty="0">
                <a:solidFill>
                  <a:srgbClr val="000000"/>
                </a:solidFill>
                <a:latin typeface="Courier New" panose="02070309020205020404" pitchFamily="49" charset="0"/>
              </a:rPr>
              <a:t># Identificazione dei dati mancanti</a:t>
            </a:r>
          </a:p>
          <a:p>
            <a:r>
              <a:rPr lang="it-IT" dirty="0" err="1">
                <a:solidFill>
                  <a:srgbClr val="000000"/>
                </a:solidFill>
                <a:latin typeface="Courier New" panose="02070309020205020404" pitchFamily="49" charset="0"/>
              </a:rPr>
              <a:t>print</a:t>
            </a:r>
            <a:r>
              <a:rPr lang="it-IT" dirty="0">
                <a:solidFill>
                  <a:srgbClr val="000000"/>
                </a:solidFill>
                <a:latin typeface="Courier New" panose="02070309020205020404" pitchFamily="49" charset="0"/>
              </a:rPr>
              <a:t>("Dati Mancanti per Colonna:")</a:t>
            </a:r>
          </a:p>
          <a:p>
            <a:r>
              <a:rPr lang="it-IT" dirty="0" err="1">
                <a:solidFill>
                  <a:srgbClr val="000000"/>
                </a:solidFill>
                <a:latin typeface="Courier New" panose="02070309020205020404" pitchFamily="49" charset="0"/>
              </a:rPr>
              <a:t>print</a:t>
            </a:r>
            <a:r>
              <a:rPr lang="it-IT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it-IT" dirty="0" err="1">
                <a:solidFill>
                  <a:srgbClr val="000000"/>
                </a:solidFill>
                <a:latin typeface="Courier New" panose="02070309020205020404" pitchFamily="49" charset="0"/>
              </a:rPr>
              <a:t>df.isnull</a:t>
            </a:r>
            <a:r>
              <a:rPr lang="it-IT" dirty="0">
                <a:solidFill>
                  <a:srgbClr val="000000"/>
                </a:solidFill>
                <a:latin typeface="Courier New" panose="02070309020205020404" pitchFamily="49" charset="0"/>
              </a:rPr>
              <a:t>().sum())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9769514E-1D53-5225-2451-C20A213418D3}"/>
              </a:ext>
            </a:extLst>
          </p:cNvPr>
          <p:cNvSpPr txBox="1"/>
          <p:nvPr/>
        </p:nvSpPr>
        <p:spPr>
          <a:xfrm>
            <a:off x="8432846" y="4294633"/>
            <a:ext cx="3392009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>
                <a:solidFill>
                  <a:srgbClr val="000000"/>
                </a:solidFill>
                <a:latin typeface="Courier New" panose="02070309020205020404" pitchFamily="49" charset="0"/>
              </a:rPr>
              <a:t>#Creazione di un </a:t>
            </a:r>
            <a:r>
              <a:rPr lang="it-IT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DataFrame</a:t>
            </a:r>
            <a:r>
              <a:rPr lang="it-IT" sz="1200" dirty="0">
                <a:solidFill>
                  <a:srgbClr val="000000"/>
                </a:solidFill>
                <a:latin typeface="Courier New" panose="02070309020205020404" pitchFamily="49" charset="0"/>
              </a:rPr>
              <a:t> fittizio</a:t>
            </a:r>
            <a:br>
              <a:rPr lang="it-IT" sz="12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br>
              <a:rPr lang="it-IT" sz="12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it-IT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df</a:t>
            </a:r>
            <a:r>
              <a:rPr lang="it-IT" sz="1200" dirty="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it-IT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pd.DataFrame</a:t>
            </a:r>
            <a:r>
              <a:rPr lang="it-IT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({</a:t>
            </a:r>
            <a:br>
              <a:rPr lang="it-IT" sz="12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it-IT" sz="1200" dirty="0">
                <a:solidFill>
                  <a:srgbClr val="000000"/>
                </a:solidFill>
                <a:latin typeface="Courier New" panose="02070309020205020404" pitchFamily="49" charset="0"/>
              </a:rPr>
              <a:t>    'A': [1, 2, </a:t>
            </a:r>
            <a:r>
              <a:rPr lang="it-IT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np.nan</a:t>
            </a:r>
            <a:r>
              <a:rPr lang="it-IT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 4, 5],</a:t>
            </a:r>
            <a:br>
              <a:rPr lang="it-IT" sz="12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it-IT" sz="1200" dirty="0">
                <a:solidFill>
                  <a:srgbClr val="000000"/>
                </a:solidFill>
                <a:latin typeface="Courier New" panose="02070309020205020404" pitchFamily="49" charset="0"/>
              </a:rPr>
              <a:t>    'B': [6, 7, 8, </a:t>
            </a:r>
            <a:r>
              <a:rPr lang="it-IT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np.nan</a:t>
            </a:r>
            <a:r>
              <a:rPr lang="it-IT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 10],</a:t>
            </a:r>
            <a:br>
              <a:rPr lang="it-IT" sz="12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it-IT" sz="1200" dirty="0">
                <a:solidFill>
                  <a:srgbClr val="000000"/>
                </a:solidFill>
                <a:latin typeface="Courier New" panose="02070309020205020404" pitchFamily="49" charset="0"/>
              </a:rPr>
              <a:t>    'C': [11, 12, 13, 14, 15]})</a:t>
            </a:r>
            <a:br>
              <a:rPr lang="it-IT" sz="1800" dirty="0">
                <a:latin typeface="+mn-lt"/>
              </a:rPr>
            </a:br>
            <a:endParaRPr lang="it-IT" dirty="0"/>
          </a:p>
        </p:txBody>
      </p:sp>
      <p:sp>
        <p:nvSpPr>
          <p:cNvPr id="10" name="Titolo 1">
            <a:extLst>
              <a:ext uri="{FF2B5EF4-FFF2-40B4-BE49-F238E27FC236}">
                <a16:creationId xmlns:a16="http://schemas.microsoft.com/office/drawing/2014/main" id="{35AEDA1E-AD8B-FFD3-3677-19617FCE45BF}"/>
              </a:ext>
            </a:extLst>
          </p:cNvPr>
          <p:cNvSpPr txBox="1">
            <a:spLocks/>
          </p:cNvSpPr>
          <p:nvPr/>
        </p:nvSpPr>
        <p:spPr>
          <a:xfrm>
            <a:off x="835647" y="3931180"/>
            <a:ext cx="6265717" cy="72736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i="1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it-IT" sz="1600" dirty="0"/>
              <a:t> </a:t>
            </a:r>
            <a:r>
              <a:rPr lang="it-IT" sz="1600" dirty="0">
                <a:latin typeface="+mn-lt"/>
              </a:rPr>
              <a:t>Possibile soluzione: Metodi avanzati 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FD02895-0BA3-9A90-13FC-28ED371B3E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89576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DB66A36-92A7-05F3-6022-C215574A8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7928" y="405113"/>
            <a:ext cx="3161963" cy="6076709"/>
          </a:xfrm>
        </p:spPr>
        <p:txBody>
          <a:bodyPr anchor="ctr">
            <a:normAutofit/>
          </a:bodyPr>
          <a:lstStyle/>
          <a:p>
            <a:pPr algn="ctr"/>
            <a:r>
              <a:rPr lang="it-IT" sz="3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Come si preparano i Dati?</a:t>
            </a:r>
            <a:br>
              <a:rPr lang="it-IT" sz="3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endParaRPr lang="it-IT" sz="38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9" name="Titolo 1">
            <a:extLst>
              <a:ext uri="{FF2B5EF4-FFF2-40B4-BE49-F238E27FC236}">
                <a16:creationId xmlns:a16="http://schemas.microsoft.com/office/drawing/2014/main" id="{B2B6F35E-7044-2DEB-05C3-24C57FD2460A}"/>
              </a:ext>
            </a:extLst>
          </p:cNvPr>
          <p:cNvSpPr txBox="1">
            <a:spLocks/>
          </p:cNvSpPr>
          <p:nvPr/>
        </p:nvSpPr>
        <p:spPr>
          <a:xfrm>
            <a:off x="166254" y="405113"/>
            <a:ext cx="3280064" cy="60103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i="1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algn="ctr"/>
            <a:r>
              <a:rPr lang="it-IT" b="1" i="0" dirty="0" err="1"/>
              <a:t>Pre</a:t>
            </a:r>
            <a:r>
              <a:rPr lang="it-IT" b="1" i="0" dirty="0"/>
              <a:t>-processing</a:t>
            </a:r>
          </a:p>
        </p:txBody>
      </p:sp>
      <p:sp>
        <p:nvSpPr>
          <p:cNvPr id="13" name="Titolo 1">
            <a:extLst>
              <a:ext uri="{FF2B5EF4-FFF2-40B4-BE49-F238E27FC236}">
                <a16:creationId xmlns:a16="http://schemas.microsoft.com/office/drawing/2014/main" id="{712C5FEB-CA38-B9BE-5888-4FDF5E2B83D7}"/>
              </a:ext>
            </a:extLst>
          </p:cNvPr>
          <p:cNvSpPr txBox="1">
            <a:spLocks/>
          </p:cNvSpPr>
          <p:nvPr/>
        </p:nvSpPr>
        <p:spPr>
          <a:xfrm>
            <a:off x="581890" y="1006143"/>
            <a:ext cx="6265717" cy="72736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i="1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it-IT" sz="2400" dirty="0"/>
              <a:t>1. Osservare i dati: Analisi Esplorativa</a:t>
            </a:r>
          </a:p>
        </p:txBody>
      </p:sp>
      <p:sp>
        <p:nvSpPr>
          <p:cNvPr id="3" name="Titolo 1">
            <a:extLst>
              <a:ext uri="{FF2B5EF4-FFF2-40B4-BE49-F238E27FC236}">
                <a16:creationId xmlns:a16="http://schemas.microsoft.com/office/drawing/2014/main" id="{C44537C3-3806-19D5-39C0-49E0C97842E1}"/>
              </a:ext>
            </a:extLst>
          </p:cNvPr>
          <p:cNvSpPr txBox="1">
            <a:spLocks/>
          </p:cNvSpPr>
          <p:nvPr/>
        </p:nvSpPr>
        <p:spPr>
          <a:xfrm>
            <a:off x="835647" y="1774570"/>
            <a:ext cx="6265717" cy="72736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i="1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it-IT" sz="1600" dirty="0">
                <a:latin typeface="+mn-lt"/>
              </a:rPr>
              <a:t>Rilevare errori di input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2558B7A4-5855-40F8-31ED-1EA9EFCDF9D6}"/>
              </a:ext>
            </a:extLst>
          </p:cNvPr>
          <p:cNvSpPr txBox="1"/>
          <p:nvPr/>
        </p:nvSpPr>
        <p:spPr>
          <a:xfrm>
            <a:off x="951909" y="2665772"/>
            <a:ext cx="6755857" cy="1200329"/>
          </a:xfrm>
          <a:prstGeom prst="rect">
            <a:avLst/>
          </a:prstGeom>
          <a:solidFill>
            <a:srgbClr val="69B19A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it-IT" dirty="0">
                <a:solidFill>
                  <a:srgbClr val="000000"/>
                </a:solidFill>
                <a:latin typeface="Courier New" panose="02070309020205020404" pitchFamily="49" charset="0"/>
              </a:rPr>
              <a:t># Identificare valori non numerici</a:t>
            </a:r>
          </a:p>
          <a:p>
            <a:r>
              <a:rPr lang="it-IT" dirty="0" err="1">
                <a:solidFill>
                  <a:srgbClr val="000000"/>
                </a:solidFill>
                <a:latin typeface="Courier New" panose="02070309020205020404" pitchFamily="49" charset="0"/>
              </a:rPr>
              <a:t>print</a:t>
            </a:r>
            <a:r>
              <a:rPr lang="it-IT" dirty="0">
                <a:solidFill>
                  <a:srgbClr val="000000"/>
                </a:solidFill>
                <a:latin typeface="Courier New" panose="02070309020205020404" pitchFamily="49" charset="0"/>
              </a:rPr>
              <a:t>("Valori non numerici in 'A':")</a:t>
            </a:r>
          </a:p>
          <a:p>
            <a:r>
              <a:rPr lang="it-IT" dirty="0" err="1">
                <a:solidFill>
                  <a:srgbClr val="000000"/>
                </a:solidFill>
                <a:latin typeface="Courier New" panose="02070309020205020404" pitchFamily="49" charset="0"/>
              </a:rPr>
              <a:t>print</a:t>
            </a:r>
            <a:r>
              <a:rPr lang="it-IT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it-IT" dirty="0" err="1">
                <a:solidFill>
                  <a:srgbClr val="000000"/>
                </a:solidFill>
                <a:latin typeface="Courier New" panose="02070309020205020404" pitchFamily="49" charset="0"/>
              </a:rPr>
              <a:t>df</a:t>
            </a:r>
            <a:r>
              <a:rPr lang="it-IT" dirty="0">
                <a:solidFill>
                  <a:srgbClr val="000000"/>
                </a:solidFill>
                <a:latin typeface="Courier New" panose="02070309020205020404" pitchFamily="49" charset="0"/>
              </a:rPr>
              <a:t>[</a:t>
            </a:r>
            <a:r>
              <a:rPr lang="it-IT" dirty="0" err="1">
                <a:solidFill>
                  <a:srgbClr val="000000"/>
                </a:solidFill>
                <a:latin typeface="Courier New" panose="02070309020205020404" pitchFamily="49" charset="0"/>
              </a:rPr>
              <a:t>pd.to_numeric</a:t>
            </a:r>
            <a:r>
              <a:rPr lang="it-IT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it-IT" dirty="0" err="1">
                <a:solidFill>
                  <a:srgbClr val="000000"/>
                </a:solidFill>
                <a:latin typeface="Courier New" panose="02070309020205020404" pitchFamily="49" charset="0"/>
              </a:rPr>
              <a:t>df</a:t>
            </a:r>
            <a:r>
              <a:rPr lang="it-IT" dirty="0">
                <a:solidFill>
                  <a:srgbClr val="000000"/>
                </a:solidFill>
                <a:latin typeface="Courier New" panose="02070309020205020404" pitchFamily="49" charset="0"/>
              </a:rPr>
              <a:t>['A'], </a:t>
            </a:r>
            <a:r>
              <a:rPr lang="it-IT" dirty="0" err="1">
                <a:solidFill>
                  <a:srgbClr val="000000"/>
                </a:solidFill>
                <a:latin typeface="Courier New" panose="02070309020205020404" pitchFamily="49" charset="0"/>
              </a:rPr>
              <a:t>errors</a:t>
            </a:r>
            <a:r>
              <a:rPr lang="it-IT" dirty="0">
                <a:solidFill>
                  <a:srgbClr val="000000"/>
                </a:solidFill>
                <a:latin typeface="Courier New" panose="02070309020205020404" pitchFamily="49" charset="0"/>
              </a:rPr>
              <a:t>='</a:t>
            </a:r>
            <a:r>
              <a:rPr lang="it-IT" dirty="0" err="1">
                <a:solidFill>
                  <a:srgbClr val="000000"/>
                </a:solidFill>
                <a:latin typeface="Courier New" panose="02070309020205020404" pitchFamily="49" charset="0"/>
              </a:rPr>
              <a:t>coerce</a:t>
            </a:r>
            <a:r>
              <a:rPr lang="it-IT" dirty="0">
                <a:solidFill>
                  <a:srgbClr val="000000"/>
                </a:solidFill>
                <a:latin typeface="Courier New" panose="02070309020205020404" pitchFamily="49" charset="0"/>
              </a:rPr>
              <a:t>').</a:t>
            </a:r>
            <a:r>
              <a:rPr lang="it-IT" dirty="0" err="1">
                <a:solidFill>
                  <a:srgbClr val="000000"/>
                </a:solidFill>
                <a:latin typeface="Courier New" panose="02070309020205020404" pitchFamily="49" charset="0"/>
              </a:rPr>
              <a:t>isnull</a:t>
            </a:r>
            <a:r>
              <a:rPr lang="it-IT" dirty="0">
                <a:solidFill>
                  <a:srgbClr val="000000"/>
                </a:solidFill>
                <a:latin typeface="Courier New" panose="02070309020205020404" pitchFamily="49" charset="0"/>
              </a:rPr>
              <a:t>()])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9769514E-1D53-5225-2451-C20A213418D3}"/>
              </a:ext>
            </a:extLst>
          </p:cNvPr>
          <p:cNvSpPr txBox="1"/>
          <p:nvPr/>
        </p:nvSpPr>
        <p:spPr>
          <a:xfrm>
            <a:off x="8432846" y="4294633"/>
            <a:ext cx="33920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>
                <a:solidFill>
                  <a:srgbClr val="000000"/>
                </a:solidFill>
                <a:latin typeface="Courier New" panose="02070309020205020404" pitchFamily="49" charset="0"/>
              </a:rPr>
              <a:t># Supponiamo che il </a:t>
            </a:r>
            <a:r>
              <a:rPr lang="it-IT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DataFrame</a:t>
            </a:r>
            <a:r>
              <a:rPr lang="it-IT" sz="12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it-IT" sz="1200" i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df</a:t>
            </a:r>
            <a:r>
              <a:rPr lang="it-IT" sz="1200" dirty="0">
                <a:solidFill>
                  <a:srgbClr val="000000"/>
                </a:solidFill>
                <a:latin typeface="Courier New" panose="02070309020205020404" pitchFamily="49" charset="0"/>
              </a:rPr>
              <a:t> contenga un errore di input in 'A'</a:t>
            </a:r>
          </a:p>
          <a:p>
            <a:r>
              <a:rPr lang="it-IT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df.loc</a:t>
            </a:r>
            <a:r>
              <a:rPr lang="it-IT" sz="1200" dirty="0">
                <a:solidFill>
                  <a:srgbClr val="000000"/>
                </a:solidFill>
                <a:latin typeface="Courier New" panose="02070309020205020404" pitchFamily="49" charset="0"/>
              </a:rPr>
              <a:t>[2, 'A'] = "errore"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9B61DA77-2CA7-9F16-2C2E-B65AB75DBF5C}"/>
              </a:ext>
            </a:extLst>
          </p:cNvPr>
          <p:cNvSpPr txBox="1"/>
          <p:nvPr/>
        </p:nvSpPr>
        <p:spPr>
          <a:xfrm>
            <a:off x="951910" y="4788702"/>
            <a:ext cx="6755857" cy="64633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it-IT" b="0" dirty="0" err="1">
                <a:effectLst/>
                <a:latin typeface="Courier New" panose="02070309020205020404" pitchFamily="49" charset="0"/>
              </a:rPr>
              <a:t>df</a:t>
            </a:r>
            <a:r>
              <a:rPr lang="it-IT" b="0" dirty="0">
                <a:effectLst/>
                <a:latin typeface="Courier New" panose="02070309020205020404" pitchFamily="49" charset="0"/>
              </a:rPr>
              <a:t> = </a:t>
            </a:r>
            <a:r>
              <a:rPr lang="it-IT" b="0" dirty="0" err="1">
                <a:effectLst/>
                <a:latin typeface="Courier New" panose="02070309020205020404" pitchFamily="49" charset="0"/>
              </a:rPr>
              <a:t>df</a:t>
            </a:r>
            <a:r>
              <a:rPr lang="it-IT" b="0" dirty="0">
                <a:effectLst/>
                <a:latin typeface="Courier New" panose="02070309020205020404" pitchFamily="49" charset="0"/>
              </a:rPr>
              <a:t>[</a:t>
            </a:r>
            <a:r>
              <a:rPr lang="it-IT" b="0" dirty="0" err="1">
                <a:effectLst/>
                <a:latin typeface="Courier New" panose="02070309020205020404" pitchFamily="49" charset="0"/>
              </a:rPr>
              <a:t>pd.to_numeric</a:t>
            </a:r>
            <a:r>
              <a:rPr lang="it-IT" b="0" dirty="0">
                <a:effectLst/>
                <a:latin typeface="Courier New" panose="02070309020205020404" pitchFamily="49" charset="0"/>
              </a:rPr>
              <a:t>(</a:t>
            </a:r>
            <a:r>
              <a:rPr lang="it-IT" b="0" dirty="0" err="1">
                <a:effectLst/>
                <a:latin typeface="Courier New" panose="02070309020205020404" pitchFamily="49" charset="0"/>
              </a:rPr>
              <a:t>df</a:t>
            </a:r>
            <a:r>
              <a:rPr lang="it-IT" b="0" dirty="0">
                <a:effectLst/>
                <a:latin typeface="Courier New" panose="02070309020205020404" pitchFamily="49" charset="0"/>
              </a:rPr>
              <a:t>['A'], </a:t>
            </a:r>
            <a:r>
              <a:rPr lang="it-IT" b="0" dirty="0" err="1">
                <a:effectLst/>
                <a:latin typeface="Courier New" panose="02070309020205020404" pitchFamily="49" charset="0"/>
              </a:rPr>
              <a:t>errors</a:t>
            </a:r>
            <a:r>
              <a:rPr lang="it-IT" b="0" dirty="0">
                <a:effectLst/>
                <a:latin typeface="Courier New" panose="02070309020205020404" pitchFamily="49" charset="0"/>
              </a:rPr>
              <a:t>='</a:t>
            </a:r>
            <a:r>
              <a:rPr lang="it-IT" b="0" dirty="0" err="1">
                <a:effectLst/>
                <a:latin typeface="Courier New" panose="02070309020205020404" pitchFamily="49" charset="0"/>
              </a:rPr>
              <a:t>coerce</a:t>
            </a:r>
            <a:r>
              <a:rPr lang="it-IT" b="0" dirty="0">
                <a:effectLst/>
                <a:latin typeface="Courier New" panose="02070309020205020404" pitchFamily="49" charset="0"/>
              </a:rPr>
              <a:t>').</a:t>
            </a:r>
            <a:r>
              <a:rPr lang="it-IT" b="0" dirty="0" err="1">
                <a:effectLst/>
                <a:latin typeface="Courier New" panose="02070309020205020404" pitchFamily="49" charset="0"/>
              </a:rPr>
              <a:t>notnull</a:t>
            </a:r>
            <a:r>
              <a:rPr lang="it-IT" b="0" dirty="0">
                <a:effectLst/>
                <a:latin typeface="Courier New" panose="02070309020205020404" pitchFamily="49" charset="0"/>
              </a:rPr>
              <a:t>()]</a:t>
            </a:r>
          </a:p>
        </p:txBody>
      </p:sp>
      <p:sp>
        <p:nvSpPr>
          <p:cNvPr id="10" name="Titolo 1">
            <a:extLst>
              <a:ext uri="{FF2B5EF4-FFF2-40B4-BE49-F238E27FC236}">
                <a16:creationId xmlns:a16="http://schemas.microsoft.com/office/drawing/2014/main" id="{35AEDA1E-AD8B-FFD3-3677-19617FCE45BF}"/>
              </a:ext>
            </a:extLst>
          </p:cNvPr>
          <p:cNvSpPr txBox="1">
            <a:spLocks/>
          </p:cNvSpPr>
          <p:nvPr/>
        </p:nvSpPr>
        <p:spPr>
          <a:xfrm>
            <a:off x="835647" y="3931180"/>
            <a:ext cx="6265717" cy="72736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i="1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it-IT" sz="1600" dirty="0"/>
              <a:t> </a:t>
            </a:r>
            <a:r>
              <a:rPr lang="it-IT" sz="1600" dirty="0">
                <a:latin typeface="+mn-lt"/>
              </a:rPr>
              <a:t>Possibile soluzione: Eliminazione 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703FB094-76ED-1255-5A5C-F57F0BEA2B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29472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DB66A36-92A7-05F3-6022-C215574A8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7928" y="405113"/>
            <a:ext cx="3161963" cy="6076709"/>
          </a:xfrm>
        </p:spPr>
        <p:txBody>
          <a:bodyPr anchor="ctr">
            <a:normAutofit/>
          </a:bodyPr>
          <a:lstStyle/>
          <a:p>
            <a:pPr algn="ctr"/>
            <a:r>
              <a:rPr lang="it-IT" sz="3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Come si preparano i Dati?</a:t>
            </a:r>
            <a:br>
              <a:rPr lang="it-IT" sz="3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endParaRPr lang="it-IT" sz="38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9" name="Titolo 1">
            <a:extLst>
              <a:ext uri="{FF2B5EF4-FFF2-40B4-BE49-F238E27FC236}">
                <a16:creationId xmlns:a16="http://schemas.microsoft.com/office/drawing/2014/main" id="{B2B6F35E-7044-2DEB-05C3-24C57FD2460A}"/>
              </a:ext>
            </a:extLst>
          </p:cNvPr>
          <p:cNvSpPr txBox="1">
            <a:spLocks/>
          </p:cNvSpPr>
          <p:nvPr/>
        </p:nvSpPr>
        <p:spPr>
          <a:xfrm>
            <a:off x="166254" y="405113"/>
            <a:ext cx="3280064" cy="60103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i="1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algn="ctr"/>
            <a:r>
              <a:rPr lang="it-IT" b="1" i="0" dirty="0" err="1"/>
              <a:t>Pre</a:t>
            </a:r>
            <a:r>
              <a:rPr lang="it-IT" b="1" i="0" dirty="0"/>
              <a:t>-processing</a:t>
            </a:r>
          </a:p>
        </p:txBody>
      </p:sp>
      <p:sp>
        <p:nvSpPr>
          <p:cNvPr id="13" name="Titolo 1">
            <a:extLst>
              <a:ext uri="{FF2B5EF4-FFF2-40B4-BE49-F238E27FC236}">
                <a16:creationId xmlns:a16="http://schemas.microsoft.com/office/drawing/2014/main" id="{712C5FEB-CA38-B9BE-5888-4FDF5E2B83D7}"/>
              </a:ext>
            </a:extLst>
          </p:cNvPr>
          <p:cNvSpPr txBox="1">
            <a:spLocks/>
          </p:cNvSpPr>
          <p:nvPr/>
        </p:nvSpPr>
        <p:spPr>
          <a:xfrm>
            <a:off x="581890" y="1006143"/>
            <a:ext cx="6265717" cy="72736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i="1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it-IT" sz="2400" dirty="0"/>
              <a:t>1. Osservare i dati: Analisi Esplorativa</a:t>
            </a:r>
          </a:p>
        </p:txBody>
      </p:sp>
      <p:sp>
        <p:nvSpPr>
          <p:cNvPr id="3" name="Titolo 1">
            <a:extLst>
              <a:ext uri="{FF2B5EF4-FFF2-40B4-BE49-F238E27FC236}">
                <a16:creationId xmlns:a16="http://schemas.microsoft.com/office/drawing/2014/main" id="{C44537C3-3806-19D5-39C0-49E0C97842E1}"/>
              </a:ext>
            </a:extLst>
          </p:cNvPr>
          <p:cNvSpPr txBox="1">
            <a:spLocks/>
          </p:cNvSpPr>
          <p:nvPr/>
        </p:nvSpPr>
        <p:spPr>
          <a:xfrm>
            <a:off x="835647" y="1774570"/>
            <a:ext cx="6265717" cy="72736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i="1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it-IT" sz="1600" dirty="0">
                <a:latin typeface="+mn-lt"/>
              </a:rPr>
              <a:t>Identificare duplicati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2558B7A4-5855-40F8-31ED-1EA9EFCDF9D6}"/>
              </a:ext>
            </a:extLst>
          </p:cNvPr>
          <p:cNvSpPr txBox="1"/>
          <p:nvPr/>
        </p:nvSpPr>
        <p:spPr>
          <a:xfrm>
            <a:off x="951909" y="2665772"/>
            <a:ext cx="6755857" cy="646331"/>
          </a:xfrm>
          <a:prstGeom prst="rect">
            <a:avLst/>
          </a:prstGeom>
          <a:solidFill>
            <a:srgbClr val="69B19A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it-IT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it-IT" dirty="0">
                <a:latin typeface="Courier New" panose="02070309020205020404" pitchFamily="49" charset="0"/>
                <a:cs typeface="Courier New" panose="02070309020205020404" pitchFamily="49" charset="0"/>
              </a:rPr>
              <a:t>("Righe duplicate:")</a:t>
            </a:r>
          </a:p>
          <a:p>
            <a:r>
              <a:rPr lang="it-IT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it-IT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it-IT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it-IT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it-IT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df.duplicated</a:t>
            </a:r>
            <a:r>
              <a:rPr lang="it-IT" dirty="0">
                <a:latin typeface="Courier New" panose="02070309020205020404" pitchFamily="49" charset="0"/>
                <a:cs typeface="Courier New" panose="02070309020205020404" pitchFamily="49" charset="0"/>
              </a:rPr>
              <a:t>()])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9769514E-1D53-5225-2451-C20A213418D3}"/>
              </a:ext>
            </a:extLst>
          </p:cNvPr>
          <p:cNvSpPr txBox="1"/>
          <p:nvPr/>
        </p:nvSpPr>
        <p:spPr>
          <a:xfrm>
            <a:off x="8432846" y="4294633"/>
            <a:ext cx="33920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>
                <a:solidFill>
                  <a:srgbClr val="000000"/>
                </a:solidFill>
                <a:latin typeface="Courier New" panose="02070309020205020404" pitchFamily="49" charset="0"/>
              </a:rPr>
              <a:t># Supponiamo che il </a:t>
            </a:r>
            <a:r>
              <a:rPr lang="it-IT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DataFrame</a:t>
            </a:r>
            <a:r>
              <a:rPr lang="it-IT" sz="1200" dirty="0">
                <a:solidFill>
                  <a:srgbClr val="000000"/>
                </a:solidFill>
                <a:latin typeface="Courier New" panose="02070309020205020404" pitchFamily="49" charset="0"/>
              </a:rPr>
              <a:t> abbia un duplicato </a:t>
            </a:r>
          </a:p>
          <a:p>
            <a:r>
              <a:rPr lang="it-IT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df</a:t>
            </a:r>
            <a:r>
              <a:rPr lang="it-IT" sz="1200" dirty="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it-IT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df.append</a:t>
            </a:r>
            <a:r>
              <a:rPr lang="it-IT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it-IT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df.iloc</a:t>
            </a:r>
            <a:r>
              <a:rPr lang="it-IT" sz="1200" dirty="0">
                <a:solidFill>
                  <a:srgbClr val="000000"/>
                </a:solidFill>
                <a:latin typeface="Courier New" panose="02070309020205020404" pitchFamily="49" charset="0"/>
              </a:rPr>
              <a:t>[0], </a:t>
            </a:r>
            <a:r>
              <a:rPr lang="it-IT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ignore_index</a:t>
            </a:r>
            <a:r>
              <a:rPr lang="it-IT" sz="1200" dirty="0">
                <a:solidFill>
                  <a:srgbClr val="000000"/>
                </a:solidFill>
                <a:latin typeface="Courier New" panose="02070309020205020404" pitchFamily="49" charset="0"/>
              </a:rPr>
              <a:t>=True)</a:t>
            </a:r>
          </a:p>
        </p:txBody>
      </p:sp>
      <p:grpSp>
        <p:nvGrpSpPr>
          <p:cNvPr id="4" name="Gruppo 3">
            <a:extLst>
              <a:ext uri="{FF2B5EF4-FFF2-40B4-BE49-F238E27FC236}">
                <a16:creationId xmlns:a16="http://schemas.microsoft.com/office/drawing/2014/main" id="{FB3FFCE5-8D51-7A51-0CDC-41D54C1CCD05}"/>
              </a:ext>
            </a:extLst>
          </p:cNvPr>
          <p:cNvGrpSpPr/>
          <p:nvPr/>
        </p:nvGrpSpPr>
        <p:grpSpPr>
          <a:xfrm>
            <a:off x="835647" y="3931180"/>
            <a:ext cx="6872120" cy="1503853"/>
            <a:chOff x="835647" y="3931180"/>
            <a:chExt cx="6872120" cy="1503853"/>
          </a:xfrm>
        </p:grpSpPr>
        <p:sp>
          <p:nvSpPr>
            <p:cNvPr id="7" name="CasellaDiTesto 6">
              <a:extLst>
                <a:ext uri="{FF2B5EF4-FFF2-40B4-BE49-F238E27FC236}">
                  <a16:creationId xmlns:a16="http://schemas.microsoft.com/office/drawing/2014/main" id="{9B61DA77-2CA7-9F16-2C2E-B65AB75DBF5C}"/>
                </a:ext>
              </a:extLst>
            </p:cNvPr>
            <p:cNvSpPr txBox="1"/>
            <p:nvPr/>
          </p:nvSpPr>
          <p:spPr>
            <a:xfrm>
              <a:off x="951910" y="4788702"/>
              <a:ext cx="6755857" cy="646331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r>
                <a:rPr lang="it-IT" dirty="0">
                  <a:latin typeface="Courier New" panose="02070309020205020404" pitchFamily="49" charset="0"/>
                  <a:cs typeface="Courier New" panose="02070309020205020404" pitchFamily="49" charset="0"/>
                </a:rPr>
                <a:t># Rimozione dei duplicati</a:t>
              </a:r>
            </a:p>
            <a:p>
              <a:r>
                <a:rPr lang="it-IT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df.drop_duplicates</a:t>
              </a:r>
              <a:r>
                <a:rPr lang="it-IT" dirty="0">
                  <a:latin typeface="Courier New" panose="02070309020205020404" pitchFamily="49" charset="0"/>
                  <a:cs typeface="Courier New" panose="02070309020205020404" pitchFamily="49" charset="0"/>
                </a:rPr>
                <a:t>(</a:t>
              </a:r>
              <a:r>
                <a:rPr lang="it-IT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inplace</a:t>
              </a:r>
              <a:r>
                <a:rPr lang="it-IT" dirty="0">
                  <a:latin typeface="Courier New" panose="02070309020205020404" pitchFamily="49" charset="0"/>
                  <a:cs typeface="Courier New" panose="02070309020205020404" pitchFamily="49" charset="0"/>
                </a:rPr>
                <a:t>=True)</a:t>
              </a:r>
            </a:p>
          </p:txBody>
        </p:sp>
        <p:sp>
          <p:nvSpPr>
            <p:cNvPr id="10" name="Titolo 1">
              <a:extLst>
                <a:ext uri="{FF2B5EF4-FFF2-40B4-BE49-F238E27FC236}">
                  <a16:creationId xmlns:a16="http://schemas.microsoft.com/office/drawing/2014/main" id="{35AEDA1E-AD8B-FFD3-3677-19617FCE45BF}"/>
                </a:ext>
              </a:extLst>
            </p:cNvPr>
            <p:cNvSpPr txBox="1">
              <a:spLocks/>
            </p:cNvSpPr>
            <p:nvPr/>
          </p:nvSpPr>
          <p:spPr>
            <a:xfrm>
              <a:off x="835647" y="3931180"/>
              <a:ext cx="6265717" cy="727365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97500"/>
            </a:bodyPr>
            <a:lstStyle>
              <a:lvl1pPr algn="l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buNone/>
                <a:defRPr lang="en-US" sz="3200" b="0" i="1" kern="1200" cap="none" spc="0" baseline="0" dirty="0">
                  <a:solidFill>
                    <a:schemeClr val="tx1"/>
                  </a:solidFill>
                  <a:effectLst/>
                  <a:latin typeface="+mj-lt"/>
                  <a:ea typeface="+mn-ea"/>
                  <a:cs typeface="+mn-cs"/>
                </a:defRPr>
              </a:lvl1pPr>
            </a:lstStyle>
            <a:p>
              <a:r>
                <a:rPr lang="it-IT" sz="1600" dirty="0"/>
                <a:t> </a:t>
              </a:r>
              <a:r>
                <a:rPr lang="it-IT" sz="1600" dirty="0">
                  <a:latin typeface="+mn-lt"/>
                </a:rPr>
                <a:t>Possibile soluzione: Eliminazione </a:t>
              </a:r>
            </a:p>
          </p:txBody>
        </p:sp>
      </p:grpSp>
      <p:sp>
        <p:nvSpPr>
          <p:cNvPr id="8" name="Segnaposto numero diapositiva 7">
            <a:extLst>
              <a:ext uri="{FF2B5EF4-FFF2-40B4-BE49-F238E27FC236}">
                <a16:creationId xmlns:a16="http://schemas.microsoft.com/office/drawing/2014/main" id="{C62F108F-B223-F5BE-DCD3-FF8BB8D592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33705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DB66A36-92A7-05F3-6022-C215574A8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7928" y="405113"/>
            <a:ext cx="3161963" cy="6076709"/>
          </a:xfrm>
        </p:spPr>
        <p:txBody>
          <a:bodyPr anchor="ctr">
            <a:normAutofit/>
          </a:bodyPr>
          <a:lstStyle/>
          <a:p>
            <a:pPr algn="ctr"/>
            <a:r>
              <a:rPr lang="it-IT" sz="3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Come si preparano i Dati?</a:t>
            </a:r>
            <a:br>
              <a:rPr lang="it-IT" sz="3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endParaRPr lang="it-IT" sz="38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9" name="Titolo 1">
            <a:extLst>
              <a:ext uri="{FF2B5EF4-FFF2-40B4-BE49-F238E27FC236}">
                <a16:creationId xmlns:a16="http://schemas.microsoft.com/office/drawing/2014/main" id="{B2B6F35E-7044-2DEB-05C3-24C57FD2460A}"/>
              </a:ext>
            </a:extLst>
          </p:cNvPr>
          <p:cNvSpPr txBox="1">
            <a:spLocks/>
          </p:cNvSpPr>
          <p:nvPr/>
        </p:nvSpPr>
        <p:spPr>
          <a:xfrm>
            <a:off x="166254" y="405113"/>
            <a:ext cx="3280064" cy="60103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i="1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algn="ctr"/>
            <a:r>
              <a:rPr lang="it-IT" b="1" i="0" dirty="0" err="1"/>
              <a:t>Pre</a:t>
            </a:r>
            <a:r>
              <a:rPr lang="it-IT" b="1" i="0" dirty="0"/>
              <a:t>-processing</a:t>
            </a:r>
          </a:p>
        </p:txBody>
      </p:sp>
      <p:sp>
        <p:nvSpPr>
          <p:cNvPr id="13" name="Titolo 1">
            <a:extLst>
              <a:ext uri="{FF2B5EF4-FFF2-40B4-BE49-F238E27FC236}">
                <a16:creationId xmlns:a16="http://schemas.microsoft.com/office/drawing/2014/main" id="{712C5FEB-CA38-B9BE-5888-4FDF5E2B83D7}"/>
              </a:ext>
            </a:extLst>
          </p:cNvPr>
          <p:cNvSpPr txBox="1">
            <a:spLocks/>
          </p:cNvSpPr>
          <p:nvPr/>
        </p:nvSpPr>
        <p:spPr>
          <a:xfrm>
            <a:off x="581890" y="1006143"/>
            <a:ext cx="6265717" cy="72736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i="1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it-IT" sz="2400" dirty="0"/>
              <a:t>1. Osservare i dati: Analisi Esplorativa</a:t>
            </a:r>
          </a:p>
        </p:txBody>
      </p:sp>
      <p:sp>
        <p:nvSpPr>
          <p:cNvPr id="3" name="Titolo 1">
            <a:extLst>
              <a:ext uri="{FF2B5EF4-FFF2-40B4-BE49-F238E27FC236}">
                <a16:creationId xmlns:a16="http://schemas.microsoft.com/office/drawing/2014/main" id="{C44537C3-3806-19D5-39C0-49E0C97842E1}"/>
              </a:ext>
            </a:extLst>
          </p:cNvPr>
          <p:cNvSpPr txBox="1">
            <a:spLocks/>
          </p:cNvSpPr>
          <p:nvPr/>
        </p:nvSpPr>
        <p:spPr>
          <a:xfrm>
            <a:off x="835647" y="1774570"/>
            <a:ext cx="6265717" cy="72736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i="1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it-IT" sz="1600" dirty="0">
                <a:latin typeface="+mn-lt"/>
              </a:rPr>
              <a:t>Gestione degli </a:t>
            </a:r>
            <a:r>
              <a:rPr lang="it-IT" sz="1600" dirty="0" err="1">
                <a:latin typeface="+mn-lt"/>
              </a:rPr>
              <a:t>outliers</a:t>
            </a:r>
            <a:endParaRPr lang="it-IT" sz="1600" dirty="0">
              <a:latin typeface="+mn-lt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2558B7A4-5855-40F8-31ED-1EA9EFCDF9D6}"/>
              </a:ext>
            </a:extLst>
          </p:cNvPr>
          <p:cNvSpPr txBox="1"/>
          <p:nvPr/>
        </p:nvSpPr>
        <p:spPr>
          <a:xfrm>
            <a:off x="951909" y="2665772"/>
            <a:ext cx="2672163" cy="646331"/>
          </a:xfrm>
          <a:prstGeom prst="rect">
            <a:avLst/>
          </a:prstGeom>
          <a:solidFill>
            <a:srgbClr val="69B19A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it-IT" dirty="0">
                <a:latin typeface="Courier New" panose="02070309020205020404" pitchFamily="49" charset="0"/>
                <a:cs typeface="Courier New" panose="02070309020205020404" pitchFamily="49" charset="0"/>
              </a:rPr>
              <a:t># Visualizzazione</a:t>
            </a:r>
          </a:p>
          <a:p>
            <a:r>
              <a:rPr lang="it-IT" b="0" i="0" dirty="0" err="1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sns.boxplot</a:t>
            </a:r>
            <a:r>
              <a:rPr lang="it-IT" b="0" i="0" dirty="0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it-IT" b="0" i="0" dirty="0" err="1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it-IT" b="0" i="0" dirty="0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9769514E-1D53-5225-2451-C20A213418D3}"/>
              </a:ext>
            </a:extLst>
          </p:cNvPr>
          <p:cNvSpPr txBox="1"/>
          <p:nvPr/>
        </p:nvSpPr>
        <p:spPr>
          <a:xfrm>
            <a:off x="8432846" y="4294633"/>
            <a:ext cx="33920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>
                <a:solidFill>
                  <a:srgbClr val="000000"/>
                </a:solidFill>
                <a:latin typeface="Courier New" panose="02070309020205020404" pitchFamily="49" charset="0"/>
              </a:rPr>
              <a:t># Supponiamo che il </a:t>
            </a:r>
            <a:r>
              <a:rPr lang="it-IT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DataFrame</a:t>
            </a:r>
            <a:r>
              <a:rPr lang="it-IT" sz="1200" dirty="0">
                <a:solidFill>
                  <a:srgbClr val="000000"/>
                </a:solidFill>
                <a:latin typeface="Courier New" panose="02070309020205020404" pitchFamily="49" charset="0"/>
              </a:rPr>
              <a:t> abbia un duplicato </a:t>
            </a:r>
          </a:p>
          <a:p>
            <a:r>
              <a:rPr lang="it-IT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df</a:t>
            </a:r>
            <a:r>
              <a:rPr lang="it-IT" sz="1200" dirty="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it-IT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pd.read_csv</a:t>
            </a:r>
            <a:r>
              <a:rPr lang="it-IT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(’</a:t>
            </a:r>
            <a:r>
              <a:rPr lang="it-IT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file.csv</a:t>
            </a:r>
            <a:r>
              <a:rPr lang="it-IT" sz="1200" dirty="0">
                <a:solidFill>
                  <a:srgbClr val="000000"/>
                </a:solidFill>
                <a:latin typeface="Courier New" panose="02070309020205020404" pitchFamily="49" charset="0"/>
              </a:rPr>
              <a:t>’)</a:t>
            </a:r>
          </a:p>
        </p:txBody>
      </p:sp>
      <p:pic>
        <p:nvPicPr>
          <p:cNvPr id="1026" name="Picture 2" descr="Boxplot: grafico con 5 indici di posizione">
            <a:extLst>
              <a:ext uri="{FF2B5EF4-FFF2-40B4-BE49-F238E27FC236}">
                <a16:creationId xmlns:a16="http://schemas.microsoft.com/office/drawing/2014/main" id="{4E5DE21D-5F8C-18BA-1337-FCAC30307A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5711" y="2334538"/>
            <a:ext cx="2791165" cy="3189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744886D7-0C89-A7F5-DB6B-D9552AAFCC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2830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DB66A36-92A7-05F3-6022-C215574A8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7928" y="405113"/>
            <a:ext cx="3161963" cy="6076709"/>
          </a:xfrm>
        </p:spPr>
        <p:txBody>
          <a:bodyPr anchor="ctr">
            <a:normAutofit/>
          </a:bodyPr>
          <a:lstStyle/>
          <a:p>
            <a:pPr algn="ctr"/>
            <a:r>
              <a:rPr lang="it-IT" sz="3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Come si preparano i Dati?</a:t>
            </a:r>
            <a:br>
              <a:rPr lang="it-IT" sz="3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endParaRPr lang="it-IT" sz="38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9" name="Titolo 1">
            <a:extLst>
              <a:ext uri="{FF2B5EF4-FFF2-40B4-BE49-F238E27FC236}">
                <a16:creationId xmlns:a16="http://schemas.microsoft.com/office/drawing/2014/main" id="{B2B6F35E-7044-2DEB-05C3-24C57FD2460A}"/>
              </a:ext>
            </a:extLst>
          </p:cNvPr>
          <p:cNvSpPr txBox="1">
            <a:spLocks/>
          </p:cNvSpPr>
          <p:nvPr/>
        </p:nvSpPr>
        <p:spPr>
          <a:xfrm>
            <a:off x="166254" y="405113"/>
            <a:ext cx="3280064" cy="60103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i="1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algn="ctr"/>
            <a:r>
              <a:rPr lang="it-IT" b="1" i="0" dirty="0" err="1"/>
              <a:t>Pre</a:t>
            </a:r>
            <a:r>
              <a:rPr lang="it-IT" b="1" i="0" dirty="0"/>
              <a:t>-processing</a:t>
            </a:r>
          </a:p>
        </p:txBody>
      </p:sp>
      <p:sp>
        <p:nvSpPr>
          <p:cNvPr id="13" name="Titolo 1">
            <a:extLst>
              <a:ext uri="{FF2B5EF4-FFF2-40B4-BE49-F238E27FC236}">
                <a16:creationId xmlns:a16="http://schemas.microsoft.com/office/drawing/2014/main" id="{712C5FEB-CA38-B9BE-5888-4FDF5E2B83D7}"/>
              </a:ext>
            </a:extLst>
          </p:cNvPr>
          <p:cNvSpPr txBox="1">
            <a:spLocks/>
          </p:cNvSpPr>
          <p:nvPr/>
        </p:nvSpPr>
        <p:spPr>
          <a:xfrm>
            <a:off x="581890" y="1006143"/>
            <a:ext cx="6265717" cy="72736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i="1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it-IT" sz="2400" dirty="0"/>
              <a:t>1. Osservare i dati: Analisi Esplorativa</a:t>
            </a:r>
          </a:p>
        </p:txBody>
      </p:sp>
      <p:sp>
        <p:nvSpPr>
          <p:cNvPr id="3" name="Titolo 1">
            <a:extLst>
              <a:ext uri="{FF2B5EF4-FFF2-40B4-BE49-F238E27FC236}">
                <a16:creationId xmlns:a16="http://schemas.microsoft.com/office/drawing/2014/main" id="{C44537C3-3806-19D5-39C0-49E0C97842E1}"/>
              </a:ext>
            </a:extLst>
          </p:cNvPr>
          <p:cNvSpPr txBox="1">
            <a:spLocks/>
          </p:cNvSpPr>
          <p:nvPr/>
        </p:nvSpPr>
        <p:spPr>
          <a:xfrm>
            <a:off x="835647" y="1774570"/>
            <a:ext cx="6265717" cy="72736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i="1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it-IT" sz="1600" dirty="0">
                <a:latin typeface="+mn-lt"/>
              </a:rPr>
              <a:t>Gestione degli </a:t>
            </a:r>
            <a:r>
              <a:rPr lang="it-IT" sz="1600" dirty="0" err="1">
                <a:latin typeface="+mn-lt"/>
              </a:rPr>
              <a:t>outliers</a:t>
            </a:r>
            <a:endParaRPr lang="it-IT" sz="1600" dirty="0">
              <a:latin typeface="+mn-lt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2558B7A4-5855-40F8-31ED-1EA9EFCDF9D6}"/>
              </a:ext>
            </a:extLst>
          </p:cNvPr>
          <p:cNvSpPr txBox="1"/>
          <p:nvPr/>
        </p:nvSpPr>
        <p:spPr>
          <a:xfrm>
            <a:off x="951909" y="2665772"/>
            <a:ext cx="6755857" cy="2462213"/>
          </a:xfrm>
          <a:prstGeom prst="rect">
            <a:avLst/>
          </a:prstGeom>
          <a:solidFill>
            <a:srgbClr val="69B19A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it-IT" sz="1400" dirty="0">
                <a:solidFill>
                  <a:srgbClr val="24242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#Identificazione</a:t>
            </a:r>
          </a:p>
          <a:p>
            <a:endParaRPr lang="it-IT" sz="1400" dirty="0">
              <a:solidFill>
                <a:srgbClr val="242424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it-IT" sz="1400" b="0" i="0" dirty="0" err="1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it-IT" sz="1400" b="0" i="0" dirty="0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sz="1400" b="1" i="0" dirty="0" err="1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find_outliers_IQR</a:t>
            </a:r>
            <a:r>
              <a:rPr lang="it-IT" sz="1400" b="0" i="0" dirty="0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it-IT" sz="1400" b="0" i="0" dirty="0" err="1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it-IT" sz="1400" b="0" i="0" dirty="0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r>
              <a:rPr lang="it-IT" sz="1400" b="0" i="0" dirty="0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q1 = </a:t>
            </a:r>
            <a:r>
              <a:rPr lang="it-IT" sz="1400" b="0" i="0" dirty="0" err="1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df.quantile</a:t>
            </a:r>
            <a:r>
              <a:rPr lang="it-IT" sz="1400" b="0" i="0" dirty="0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(0.25)</a:t>
            </a:r>
          </a:p>
          <a:p>
            <a:r>
              <a:rPr lang="it-IT" sz="1400" b="0" i="0" dirty="0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q3 = </a:t>
            </a:r>
            <a:r>
              <a:rPr lang="it-IT" sz="1400" b="0" i="0" dirty="0" err="1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df.quantile</a:t>
            </a:r>
            <a:r>
              <a:rPr lang="it-IT" sz="1400" b="0" i="0" dirty="0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(0.75)</a:t>
            </a:r>
          </a:p>
          <a:p>
            <a:r>
              <a:rPr lang="it-IT" sz="1400" b="0" i="0" dirty="0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IQR = q3 - q1</a:t>
            </a:r>
          </a:p>
          <a:p>
            <a:r>
              <a:rPr lang="it-IT" sz="1400" b="0" i="0" dirty="0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it-IT" sz="1400" b="0" i="0" dirty="0" err="1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outliers_condition</a:t>
            </a:r>
            <a:r>
              <a:rPr lang="it-IT" sz="1400" b="0" i="0" dirty="0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((</a:t>
            </a:r>
            <a:r>
              <a:rPr lang="it-IT" sz="1400" b="0" i="0" dirty="0" err="1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it-IT" sz="1400" b="0" i="0" dirty="0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&lt; (q1 - 1.5 * IQR)) | (</a:t>
            </a:r>
            <a:r>
              <a:rPr lang="it-IT" sz="1400" b="0" i="0" dirty="0" err="1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it-IT" sz="1400" b="0" i="0" dirty="0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&gt; (q3        + 1.5 * IQR)))</a:t>
            </a:r>
          </a:p>
          <a:p>
            <a:r>
              <a:rPr lang="it-IT" sz="1400" b="0" i="0" dirty="0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# Identifica le righe con almeno un </a:t>
            </a:r>
            <a:r>
              <a:rPr lang="it-IT" sz="1400" b="0" i="0" dirty="0" err="1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outlier</a:t>
            </a:r>
            <a:endParaRPr lang="it-IT" sz="1400" b="0" i="0" dirty="0">
              <a:solidFill>
                <a:srgbClr val="242424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it-IT" sz="1400" b="0" i="0" dirty="0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it-IT" sz="1400" b="0" i="0" dirty="0" err="1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outliers_rows</a:t>
            </a:r>
            <a:r>
              <a:rPr lang="it-IT" sz="1400" b="0" i="0" dirty="0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it-IT" sz="1400" b="0" i="0" dirty="0" err="1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outliers_condition.any</a:t>
            </a:r>
            <a:r>
              <a:rPr lang="it-IT" sz="1400" b="0" i="0" dirty="0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it-IT" sz="1400" b="0" i="0" dirty="0" err="1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axis</a:t>
            </a:r>
            <a:r>
              <a:rPr lang="it-IT" sz="1400" b="0" i="0" dirty="0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=1)</a:t>
            </a:r>
          </a:p>
          <a:p>
            <a:r>
              <a:rPr lang="it-IT" sz="1400" b="0" i="0" dirty="0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it-IT" sz="1400" b="0" i="0" dirty="0" err="1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it-IT" sz="1400" b="0" i="0" dirty="0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sz="1400" b="0" i="0" dirty="0" err="1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it-IT" sz="1400" b="0" i="0" dirty="0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it-IT" sz="1400" b="0" i="0" dirty="0" err="1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outliers_rows</a:t>
            </a:r>
            <a:r>
              <a:rPr lang="it-IT" sz="1400" b="0" i="0" dirty="0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9769514E-1D53-5225-2451-C20A213418D3}"/>
              </a:ext>
            </a:extLst>
          </p:cNvPr>
          <p:cNvSpPr txBox="1"/>
          <p:nvPr/>
        </p:nvSpPr>
        <p:spPr>
          <a:xfrm>
            <a:off x="8432846" y="4294633"/>
            <a:ext cx="33920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>
                <a:solidFill>
                  <a:srgbClr val="000000"/>
                </a:solidFill>
                <a:latin typeface="Courier New" panose="02070309020205020404" pitchFamily="49" charset="0"/>
              </a:rPr>
              <a:t># Supponiamo che il </a:t>
            </a:r>
            <a:r>
              <a:rPr lang="it-IT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DataFrame</a:t>
            </a:r>
            <a:r>
              <a:rPr lang="it-IT" sz="1200" dirty="0">
                <a:solidFill>
                  <a:srgbClr val="000000"/>
                </a:solidFill>
                <a:latin typeface="Courier New" panose="02070309020205020404" pitchFamily="49" charset="0"/>
              </a:rPr>
              <a:t> abbia un duplicato </a:t>
            </a:r>
          </a:p>
          <a:p>
            <a:r>
              <a:rPr lang="it-IT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df</a:t>
            </a:r>
            <a:r>
              <a:rPr lang="it-IT" sz="1200" dirty="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it-IT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pd.read_csv</a:t>
            </a:r>
            <a:r>
              <a:rPr lang="it-IT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(’</a:t>
            </a:r>
            <a:r>
              <a:rPr lang="it-IT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file.csv</a:t>
            </a:r>
            <a:r>
              <a:rPr lang="it-IT" sz="1200" dirty="0">
                <a:solidFill>
                  <a:srgbClr val="000000"/>
                </a:solidFill>
                <a:latin typeface="Courier New" panose="02070309020205020404" pitchFamily="49" charset="0"/>
              </a:rPr>
              <a:t>’)</a:t>
            </a:r>
          </a:p>
        </p:txBody>
      </p:sp>
      <p:grpSp>
        <p:nvGrpSpPr>
          <p:cNvPr id="8" name="Gruppo 7">
            <a:extLst>
              <a:ext uri="{FF2B5EF4-FFF2-40B4-BE49-F238E27FC236}">
                <a16:creationId xmlns:a16="http://schemas.microsoft.com/office/drawing/2014/main" id="{CF1AAF9E-E035-A55A-A0DB-1A44B94316B4}"/>
              </a:ext>
            </a:extLst>
          </p:cNvPr>
          <p:cNvGrpSpPr/>
          <p:nvPr/>
        </p:nvGrpSpPr>
        <p:grpSpPr>
          <a:xfrm>
            <a:off x="835646" y="5099930"/>
            <a:ext cx="6872120" cy="1380742"/>
            <a:chOff x="835647" y="3931180"/>
            <a:chExt cx="6872120" cy="1380742"/>
          </a:xfrm>
        </p:grpSpPr>
        <p:sp>
          <p:nvSpPr>
            <p:cNvPr id="11" name="CasellaDiTesto 10">
              <a:extLst>
                <a:ext uri="{FF2B5EF4-FFF2-40B4-BE49-F238E27FC236}">
                  <a16:creationId xmlns:a16="http://schemas.microsoft.com/office/drawing/2014/main" id="{1A018602-C2A3-8409-676C-E5CDAD696192}"/>
                </a:ext>
              </a:extLst>
            </p:cNvPr>
            <p:cNvSpPr txBox="1"/>
            <p:nvPr/>
          </p:nvSpPr>
          <p:spPr>
            <a:xfrm>
              <a:off x="951910" y="4788702"/>
              <a:ext cx="6755857" cy="523220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pPr algn="l"/>
              <a:r>
                <a:rPr lang="it-IT" sz="1400" b="0" i="0" dirty="0" err="1"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not_outliers</a:t>
              </a:r>
              <a:r>
                <a:rPr lang="it-IT" sz="1400" b="0" i="0" dirty="0"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 = </a:t>
              </a:r>
              <a:r>
                <a:rPr lang="it-IT" sz="1400" b="0" i="0" dirty="0" err="1"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df</a:t>
              </a:r>
              <a:r>
                <a:rPr lang="it-IT" sz="1400" b="0" i="0" dirty="0"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[~((</a:t>
              </a:r>
              <a:r>
                <a:rPr lang="it-IT" sz="1400" b="0" i="0" dirty="0" err="1"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df</a:t>
              </a:r>
              <a:r>
                <a:rPr lang="it-IT" sz="1400" b="0" i="0" dirty="0"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&lt;(q1-1.5*IQR)) | (</a:t>
              </a:r>
              <a:r>
                <a:rPr lang="it-IT" sz="1400" b="0" i="0" dirty="0" err="1"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df</a:t>
              </a:r>
              <a:r>
                <a:rPr lang="it-IT" sz="1400" b="0" i="0" dirty="0"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&gt;(q3+1.5*IQR)))]</a:t>
              </a:r>
            </a:p>
            <a:p>
              <a:pPr algn="l"/>
              <a:r>
                <a:rPr lang="it-IT" sz="1400" b="0" i="0" dirty="0" err="1"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outliers_dropped</a:t>
              </a:r>
              <a:r>
                <a:rPr lang="it-IT" sz="1400" b="0" i="0" dirty="0"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 = </a:t>
              </a:r>
              <a:r>
                <a:rPr lang="it-IT" sz="1400" b="0" i="0" dirty="0" err="1"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outliers.dropna</a:t>
              </a:r>
              <a:r>
                <a:rPr lang="it-IT" sz="1400" b="0" i="0" dirty="0"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().</a:t>
              </a:r>
              <a:r>
                <a:rPr lang="it-IT" sz="1400" b="0" i="0" dirty="0" err="1"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reset_index</a:t>
              </a:r>
              <a:r>
                <a:rPr lang="it-IT" sz="1400" b="0" i="0" dirty="0"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()</a:t>
              </a:r>
            </a:p>
          </p:txBody>
        </p:sp>
        <p:sp>
          <p:nvSpPr>
            <p:cNvPr id="12" name="Titolo 1">
              <a:extLst>
                <a:ext uri="{FF2B5EF4-FFF2-40B4-BE49-F238E27FC236}">
                  <a16:creationId xmlns:a16="http://schemas.microsoft.com/office/drawing/2014/main" id="{29E1D3AB-AA3D-002C-92AF-709F29CBD5FC}"/>
                </a:ext>
              </a:extLst>
            </p:cNvPr>
            <p:cNvSpPr txBox="1">
              <a:spLocks/>
            </p:cNvSpPr>
            <p:nvPr/>
          </p:nvSpPr>
          <p:spPr>
            <a:xfrm>
              <a:off x="835647" y="3931180"/>
              <a:ext cx="6265717" cy="727365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97500"/>
            </a:bodyPr>
            <a:lstStyle>
              <a:lvl1pPr algn="l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buNone/>
                <a:defRPr lang="en-US" sz="3200" b="0" i="1" kern="1200" cap="none" spc="0" baseline="0" dirty="0">
                  <a:solidFill>
                    <a:schemeClr val="tx1"/>
                  </a:solidFill>
                  <a:effectLst/>
                  <a:latin typeface="+mj-lt"/>
                  <a:ea typeface="+mn-ea"/>
                  <a:cs typeface="+mn-cs"/>
                </a:defRPr>
              </a:lvl1pPr>
            </a:lstStyle>
            <a:p>
              <a:r>
                <a:rPr lang="it-IT" sz="1600" dirty="0"/>
                <a:t> </a:t>
              </a:r>
              <a:r>
                <a:rPr lang="it-IT" sz="1600" dirty="0">
                  <a:latin typeface="+mn-lt"/>
                </a:rPr>
                <a:t>Possibile soluzione: Eliminazione </a:t>
              </a:r>
            </a:p>
          </p:txBody>
        </p:sp>
      </p:grp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FEE6835-D39E-AB06-2B68-AF48EB266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34745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DB66A36-92A7-05F3-6022-C215574A8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7928" y="405113"/>
            <a:ext cx="3161963" cy="6076709"/>
          </a:xfrm>
        </p:spPr>
        <p:txBody>
          <a:bodyPr anchor="ctr">
            <a:normAutofit/>
          </a:bodyPr>
          <a:lstStyle/>
          <a:p>
            <a:pPr algn="ctr"/>
            <a:r>
              <a:rPr lang="it-IT" sz="3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Come si preparano i Dati?</a:t>
            </a:r>
            <a:br>
              <a:rPr lang="it-IT" sz="3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endParaRPr lang="it-IT" sz="38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9" name="Titolo 1">
            <a:extLst>
              <a:ext uri="{FF2B5EF4-FFF2-40B4-BE49-F238E27FC236}">
                <a16:creationId xmlns:a16="http://schemas.microsoft.com/office/drawing/2014/main" id="{B2B6F35E-7044-2DEB-05C3-24C57FD2460A}"/>
              </a:ext>
            </a:extLst>
          </p:cNvPr>
          <p:cNvSpPr txBox="1">
            <a:spLocks/>
          </p:cNvSpPr>
          <p:nvPr/>
        </p:nvSpPr>
        <p:spPr>
          <a:xfrm>
            <a:off x="166254" y="405113"/>
            <a:ext cx="3280064" cy="60103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i="1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algn="ctr"/>
            <a:r>
              <a:rPr lang="it-IT" b="1" i="0" dirty="0" err="1"/>
              <a:t>Pre</a:t>
            </a:r>
            <a:r>
              <a:rPr lang="it-IT" b="1" i="0" dirty="0"/>
              <a:t>-processing</a:t>
            </a:r>
          </a:p>
        </p:txBody>
      </p:sp>
      <p:sp>
        <p:nvSpPr>
          <p:cNvPr id="13" name="Titolo 1">
            <a:extLst>
              <a:ext uri="{FF2B5EF4-FFF2-40B4-BE49-F238E27FC236}">
                <a16:creationId xmlns:a16="http://schemas.microsoft.com/office/drawing/2014/main" id="{712C5FEB-CA38-B9BE-5888-4FDF5E2B83D7}"/>
              </a:ext>
            </a:extLst>
          </p:cNvPr>
          <p:cNvSpPr txBox="1">
            <a:spLocks/>
          </p:cNvSpPr>
          <p:nvPr/>
        </p:nvSpPr>
        <p:spPr>
          <a:xfrm>
            <a:off x="581890" y="1006143"/>
            <a:ext cx="6265717" cy="72736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i="1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it-IT" sz="2400" dirty="0"/>
              <a:t>1. Osservare i dati: Analisi Esplorativa</a:t>
            </a:r>
          </a:p>
        </p:txBody>
      </p:sp>
      <p:sp>
        <p:nvSpPr>
          <p:cNvPr id="3" name="Titolo 1">
            <a:extLst>
              <a:ext uri="{FF2B5EF4-FFF2-40B4-BE49-F238E27FC236}">
                <a16:creationId xmlns:a16="http://schemas.microsoft.com/office/drawing/2014/main" id="{C44537C3-3806-19D5-39C0-49E0C97842E1}"/>
              </a:ext>
            </a:extLst>
          </p:cNvPr>
          <p:cNvSpPr txBox="1">
            <a:spLocks/>
          </p:cNvSpPr>
          <p:nvPr/>
        </p:nvSpPr>
        <p:spPr>
          <a:xfrm>
            <a:off x="835647" y="1774570"/>
            <a:ext cx="6265717" cy="72736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i="1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it-IT" sz="1600" dirty="0">
                <a:latin typeface="+mn-lt"/>
              </a:rPr>
              <a:t>Gestione degli </a:t>
            </a:r>
            <a:r>
              <a:rPr lang="it-IT" sz="1600" dirty="0" err="1">
                <a:latin typeface="+mn-lt"/>
              </a:rPr>
              <a:t>outliers</a:t>
            </a:r>
            <a:endParaRPr lang="it-IT" sz="1600" dirty="0">
              <a:latin typeface="+mn-lt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2558B7A4-5855-40F8-31ED-1EA9EFCDF9D6}"/>
              </a:ext>
            </a:extLst>
          </p:cNvPr>
          <p:cNvSpPr txBox="1"/>
          <p:nvPr/>
        </p:nvSpPr>
        <p:spPr>
          <a:xfrm>
            <a:off x="951909" y="2665772"/>
            <a:ext cx="6755857" cy="2462213"/>
          </a:xfrm>
          <a:prstGeom prst="rect">
            <a:avLst/>
          </a:prstGeom>
          <a:solidFill>
            <a:srgbClr val="69B19A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it-IT" sz="1400" dirty="0">
                <a:solidFill>
                  <a:srgbClr val="24242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#Identificazione</a:t>
            </a:r>
          </a:p>
          <a:p>
            <a:endParaRPr lang="it-IT" sz="1400" dirty="0">
              <a:solidFill>
                <a:srgbClr val="242424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it-IT" sz="1400" b="0" i="0" dirty="0" err="1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it-IT" sz="1400" b="0" i="0" dirty="0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sz="1400" b="1" i="0" dirty="0" err="1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find_outliers_IQR</a:t>
            </a:r>
            <a:r>
              <a:rPr lang="it-IT" sz="1400" b="0" i="0" dirty="0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it-IT" sz="1400" b="0" i="0" dirty="0" err="1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it-IT" sz="1400" b="0" i="0" dirty="0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r>
              <a:rPr lang="it-IT" sz="1400" b="0" i="0" dirty="0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q1 = </a:t>
            </a:r>
            <a:r>
              <a:rPr lang="it-IT" sz="1400" b="0" i="0" dirty="0" err="1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df.quantile</a:t>
            </a:r>
            <a:r>
              <a:rPr lang="it-IT" sz="1400" b="0" i="0" dirty="0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(0.25)</a:t>
            </a:r>
          </a:p>
          <a:p>
            <a:r>
              <a:rPr lang="it-IT" sz="1400" b="0" i="0" dirty="0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q3 = </a:t>
            </a:r>
            <a:r>
              <a:rPr lang="it-IT" sz="1400" b="0" i="0" dirty="0" err="1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df.quantile</a:t>
            </a:r>
            <a:r>
              <a:rPr lang="it-IT" sz="1400" b="0" i="0" dirty="0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(0.75)</a:t>
            </a:r>
          </a:p>
          <a:p>
            <a:r>
              <a:rPr lang="it-IT" sz="1400" b="0" i="0" dirty="0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IQR = q3 - q1</a:t>
            </a:r>
          </a:p>
          <a:p>
            <a:r>
              <a:rPr lang="it-IT" sz="1400" b="0" i="0" dirty="0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it-IT" sz="1400" b="0" i="0" dirty="0" err="1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outliers_condition</a:t>
            </a:r>
            <a:r>
              <a:rPr lang="it-IT" sz="1400" b="0" i="0" dirty="0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((</a:t>
            </a:r>
            <a:r>
              <a:rPr lang="it-IT" sz="1400" b="0" i="0" dirty="0" err="1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it-IT" sz="1400" b="0" i="0" dirty="0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&lt; (q1 - 1.5 * IQR)) | (</a:t>
            </a:r>
            <a:r>
              <a:rPr lang="it-IT" sz="1400" b="0" i="0" dirty="0" err="1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it-IT" sz="1400" b="0" i="0" dirty="0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&gt; (q3        + 1.5 * IQR)))</a:t>
            </a:r>
          </a:p>
          <a:p>
            <a:r>
              <a:rPr lang="it-IT" sz="1400" b="0" i="0" dirty="0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# Identifica le righe con almeno un </a:t>
            </a:r>
            <a:r>
              <a:rPr lang="it-IT" sz="1400" b="0" i="0" dirty="0" err="1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outlier</a:t>
            </a:r>
            <a:endParaRPr lang="it-IT" sz="1400" b="0" i="0" dirty="0">
              <a:solidFill>
                <a:srgbClr val="242424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it-IT" sz="1400" b="0" i="0" dirty="0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it-IT" sz="1400" b="0" i="0" dirty="0" err="1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outliers_rows</a:t>
            </a:r>
            <a:r>
              <a:rPr lang="it-IT" sz="1400" b="0" i="0" dirty="0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it-IT" sz="1400" b="0" i="0" dirty="0" err="1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outliers_condition.any</a:t>
            </a:r>
            <a:r>
              <a:rPr lang="it-IT" sz="1400" b="0" i="0" dirty="0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it-IT" sz="1400" b="0" i="0" dirty="0" err="1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axis</a:t>
            </a:r>
            <a:r>
              <a:rPr lang="it-IT" sz="1400" b="0" i="0" dirty="0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=1)</a:t>
            </a:r>
          </a:p>
          <a:p>
            <a:r>
              <a:rPr lang="it-IT" sz="1400" b="0" i="0" dirty="0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it-IT" sz="1400" b="0" i="0" dirty="0" err="1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it-IT" sz="1400" b="0" i="0" dirty="0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sz="1400" b="0" i="0" dirty="0" err="1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it-IT" sz="1400" b="0" i="0" dirty="0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it-IT" sz="1400" b="0" i="0" dirty="0" err="1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outliers_rows</a:t>
            </a:r>
            <a:r>
              <a:rPr lang="it-IT" sz="1400" b="0" i="0" dirty="0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9769514E-1D53-5225-2451-C20A213418D3}"/>
              </a:ext>
            </a:extLst>
          </p:cNvPr>
          <p:cNvSpPr txBox="1"/>
          <p:nvPr/>
        </p:nvSpPr>
        <p:spPr>
          <a:xfrm>
            <a:off x="8432846" y="4294633"/>
            <a:ext cx="33920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>
                <a:solidFill>
                  <a:srgbClr val="000000"/>
                </a:solidFill>
                <a:latin typeface="Courier New" panose="02070309020205020404" pitchFamily="49" charset="0"/>
              </a:rPr>
              <a:t># Supponiamo che il </a:t>
            </a:r>
            <a:r>
              <a:rPr lang="it-IT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DataFrame</a:t>
            </a:r>
            <a:r>
              <a:rPr lang="it-IT" sz="1200" dirty="0">
                <a:solidFill>
                  <a:srgbClr val="000000"/>
                </a:solidFill>
                <a:latin typeface="Courier New" panose="02070309020205020404" pitchFamily="49" charset="0"/>
              </a:rPr>
              <a:t> abbia un duplicato </a:t>
            </a:r>
          </a:p>
          <a:p>
            <a:r>
              <a:rPr lang="it-IT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df</a:t>
            </a:r>
            <a:r>
              <a:rPr lang="it-IT" sz="1200" dirty="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it-IT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pd.read_csv</a:t>
            </a:r>
            <a:r>
              <a:rPr lang="it-IT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(’</a:t>
            </a:r>
            <a:r>
              <a:rPr lang="it-IT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file.csv</a:t>
            </a:r>
            <a:r>
              <a:rPr lang="it-IT" sz="1200" dirty="0">
                <a:solidFill>
                  <a:srgbClr val="000000"/>
                </a:solidFill>
                <a:latin typeface="Courier New" panose="02070309020205020404" pitchFamily="49" charset="0"/>
              </a:rPr>
              <a:t>’)</a:t>
            </a:r>
          </a:p>
        </p:txBody>
      </p:sp>
      <p:grpSp>
        <p:nvGrpSpPr>
          <p:cNvPr id="8" name="Gruppo 7">
            <a:extLst>
              <a:ext uri="{FF2B5EF4-FFF2-40B4-BE49-F238E27FC236}">
                <a16:creationId xmlns:a16="http://schemas.microsoft.com/office/drawing/2014/main" id="{CF1AAF9E-E035-A55A-A0DB-1A44B94316B4}"/>
              </a:ext>
            </a:extLst>
          </p:cNvPr>
          <p:cNvGrpSpPr/>
          <p:nvPr/>
        </p:nvGrpSpPr>
        <p:grpSpPr>
          <a:xfrm>
            <a:off x="835647" y="4795130"/>
            <a:ext cx="6979086" cy="1990118"/>
            <a:chOff x="835647" y="3931180"/>
            <a:chExt cx="6979086" cy="1990118"/>
          </a:xfrm>
        </p:grpSpPr>
        <p:sp>
          <p:nvSpPr>
            <p:cNvPr id="11" name="CasellaDiTesto 10">
              <a:extLst>
                <a:ext uri="{FF2B5EF4-FFF2-40B4-BE49-F238E27FC236}">
                  <a16:creationId xmlns:a16="http://schemas.microsoft.com/office/drawing/2014/main" id="{1A018602-C2A3-8409-676C-E5CDAD696192}"/>
                </a:ext>
              </a:extLst>
            </p:cNvPr>
            <p:cNvSpPr txBox="1"/>
            <p:nvPr/>
          </p:nvSpPr>
          <p:spPr>
            <a:xfrm>
              <a:off x="951909" y="4720969"/>
              <a:ext cx="6862824" cy="1200329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pPr algn="l"/>
              <a:r>
                <a:rPr lang="it-IT" sz="1200" b="0" i="0" dirty="0"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for col in </a:t>
              </a:r>
              <a:r>
                <a:rPr lang="it-IT" sz="1200" b="0" i="0" dirty="0" err="1"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df.columns</a:t>
              </a:r>
              <a:r>
                <a:rPr lang="it-IT" sz="1200" b="0" i="0" dirty="0"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:</a:t>
              </a:r>
            </a:p>
            <a:p>
              <a:pPr algn="l"/>
              <a:r>
                <a:rPr lang="it-IT" sz="1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</a:t>
              </a:r>
              <a:r>
                <a:rPr lang="it-IT" sz="1200" b="0" i="0" dirty="0" err="1"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mean_val</a:t>
              </a:r>
              <a:r>
                <a:rPr lang="it-IT" sz="1200" b="0" i="0" dirty="0"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 = </a:t>
              </a:r>
              <a:r>
                <a:rPr lang="it-IT" sz="1200" b="0" i="0" dirty="0" err="1"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df</a:t>
              </a:r>
              <a:r>
                <a:rPr lang="it-IT" sz="1200" b="0" i="0" dirty="0"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[col].</a:t>
              </a:r>
              <a:r>
                <a:rPr lang="it-IT" sz="1200" b="0" i="0" dirty="0" err="1"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mean</a:t>
              </a:r>
              <a:r>
                <a:rPr lang="it-IT" sz="1200" b="0" i="0" dirty="0"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()</a:t>
              </a:r>
            </a:p>
            <a:p>
              <a:pPr algn="l"/>
              <a:r>
                <a:rPr lang="it-IT" sz="1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</a:t>
              </a:r>
              <a:r>
                <a:rPr lang="it-IT" sz="1200" b="0" i="0" dirty="0" err="1"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upper_val</a:t>
              </a:r>
              <a:r>
                <a:rPr lang="it-IT" sz="1200" b="0" i="0" dirty="0"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 = q3[col] + 1.5 * IQR[col]</a:t>
              </a:r>
            </a:p>
            <a:p>
              <a:pPr algn="l"/>
              <a:r>
                <a:rPr lang="it-IT" sz="1200" b="0" i="0" dirty="0"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    </a:t>
              </a:r>
              <a:r>
                <a:rPr lang="it-IT" sz="1200" b="0" i="0" dirty="0" err="1"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lower_val</a:t>
              </a:r>
              <a:r>
                <a:rPr lang="it-IT" sz="1200" b="0" i="0" dirty="0"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 = q1[col] - 1.5 * IQR[col]</a:t>
              </a:r>
            </a:p>
            <a:p>
              <a:pPr algn="l"/>
              <a:r>
                <a:rPr lang="it-IT" sz="1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</a:t>
              </a:r>
              <a:r>
                <a:rPr lang="it-IT" sz="1200" b="0" i="0" dirty="0" err="1"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df</a:t>
              </a:r>
              <a:r>
                <a:rPr lang="it-IT" sz="1200" b="0" i="0" dirty="0"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[col] = </a:t>
              </a:r>
              <a:r>
                <a:rPr lang="it-IT" sz="1200" b="0" i="0" dirty="0" err="1"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np.where</a:t>
              </a:r>
              <a:r>
                <a:rPr lang="it-IT" sz="1200" b="0" i="0" dirty="0"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(</a:t>
              </a:r>
              <a:r>
                <a:rPr lang="it-IT" sz="1200" b="0" i="0" dirty="0" err="1"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df</a:t>
              </a:r>
              <a:r>
                <a:rPr lang="it-IT" sz="1200" b="0" i="0" dirty="0"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[col] &gt; </a:t>
              </a:r>
              <a:r>
                <a:rPr lang="it-IT" sz="1200" b="0" i="0" dirty="0" err="1"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upper_val</a:t>
              </a:r>
              <a:r>
                <a:rPr lang="it-IT" sz="1200" b="0" i="0" dirty="0"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, </a:t>
              </a:r>
              <a:r>
                <a:rPr lang="it-IT" sz="1200" b="0" i="0" dirty="0" err="1"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mean_val</a:t>
              </a:r>
              <a:r>
                <a:rPr lang="it-IT" sz="1200" b="0" i="0" dirty="0"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, </a:t>
              </a:r>
              <a:r>
                <a:rPr lang="it-IT" sz="1200" b="0" i="0" dirty="0" err="1"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np.where</a:t>
              </a:r>
              <a:r>
                <a:rPr lang="it-IT" sz="1200" b="0" i="0" dirty="0"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(</a:t>
              </a:r>
              <a:r>
                <a:rPr lang="it-IT" sz="1200" b="0" i="0" dirty="0" err="1"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df</a:t>
              </a:r>
              <a:r>
                <a:rPr lang="it-IT" sz="1200" b="0" i="0" dirty="0"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[col] &lt; </a:t>
              </a:r>
              <a:r>
                <a:rPr lang="it-IT" sz="1200" b="0" i="0" dirty="0" err="1"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lower_val</a:t>
              </a:r>
              <a:r>
                <a:rPr lang="it-IT" sz="1200" b="0" i="0" dirty="0"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, </a:t>
              </a:r>
              <a:r>
                <a:rPr lang="it-IT" sz="1200" b="0" i="0" dirty="0" err="1"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mean_val</a:t>
              </a:r>
              <a:r>
                <a:rPr lang="it-IT" sz="1200" b="0" i="0" dirty="0"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, </a:t>
              </a:r>
              <a:r>
                <a:rPr lang="it-IT" sz="1200" b="0" i="0" dirty="0" err="1"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df</a:t>
              </a:r>
              <a:r>
                <a:rPr lang="it-IT" sz="1200" b="0" i="0" dirty="0"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[col]))</a:t>
              </a:r>
            </a:p>
          </p:txBody>
        </p:sp>
        <p:sp>
          <p:nvSpPr>
            <p:cNvPr id="12" name="Titolo 1">
              <a:extLst>
                <a:ext uri="{FF2B5EF4-FFF2-40B4-BE49-F238E27FC236}">
                  <a16:creationId xmlns:a16="http://schemas.microsoft.com/office/drawing/2014/main" id="{29E1D3AB-AA3D-002C-92AF-709F29CBD5FC}"/>
                </a:ext>
              </a:extLst>
            </p:cNvPr>
            <p:cNvSpPr txBox="1">
              <a:spLocks/>
            </p:cNvSpPr>
            <p:nvPr/>
          </p:nvSpPr>
          <p:spPr>
            <a:xfrm>
              <a:off x="835647" y="3931180"/>
              <a:ext cx="6265717" cy="727365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97500"/>
            </a:bodyPr>
            <a:lstStyle>
              <a:lvl1pPr algn="l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buNone/>
                <a:defRPr lang="en-US" sz="3200" b="0" i="1" kern="1200" cap="none" spc="0" baseline="0" dirty="0">
                  <a:solidFill>
                    <a:schemeClr val="tx1"/>
                  </a:solidFill>
                  <a:effectLst/>
                  <a:latin typeface="+mj-lt"/>
                  <a:ea typeface="+mn-ea"/>
                  <a:cs typeface="+mn-cs"/>
                </a:defRPr>
              </a:lvl1pPr>
            </a:lstStyle>
            <a:p>
              <a:r>
                <a:rPr lang="it-IT" sz="1600" dirty="0"/>
                <a:t> </a:t>
              </a:r>
              <a:r>
                <a:rPr lang="it-IT" sz="1600" dirty="0">
                  <a:latin typeface="+mn-lt"/>
                </a:rPr>
                <a:t>Possibile soluzione: Sostituzione </a:t>
              </a:r>
            </a:p>
          </p:txBody>
        </p:sp>
      </p:grp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B6F285C3-2BD3-9E5C-348D-FA30A9D91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59471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DB66A36-92A7-05F3-6022-C215574A8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7928" y="405113"/>
            <a:ext cx="3161963" cy="6076709"/>
          </a:xfrm>
        </p:spPr>
        <p:txBody>
          <a:bodyPr anchor="ctr">
            <a:normAutofit/>
          </a:bodyPr>
          <a:lstStyle/>
          <a:p>
            <a:pPr algn="ctr"/>
            <a:r>
              <a:rPr lang="it-IT" sz="3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Come si preparano i Dati?</a:t>
            </a:r>
            <a:br>
              <a:rPr lang="it-IT" sz="3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endParaRPr lang="it-IT" sz="38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9" name="Titolo 1">
            <a:extLst>
              <a:ext uri="{FF2B5EF4-FFF2-40B4-BE49-F238E27FC236}">
                <a16:creationId xmlns:a16="http://schemas.microsoft.com/office/drawing/2014/main" id="{B2B6F35E-7044-2DEB-05C3-24C57FD2460A}"/>
              </a:ext>
            </a:extLst>
          </p:cNvPr>
          <p:cNvSpPr txBox="1">
            <a:spLocks/>
          </p:cNvSpPr>
          <p:nvPr/>
        </p:nvSpPr>
        <p:spPr>
          <a:xfrm>
            <a:off x="166254" y="405113"/>
            <a:ext cx="3280064" cy="60103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i="1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algn="ctr"/>
            <a:r>
              <a:rPr lang="it-IT" b="1" i="0" dirty="0" err="1"/>
              <a:t>Pre</a:t>
            </a:r>
            <a:r>
              <a:rPr lang="it-IT" b="1" i="0" dirty="0"/>
              <a:t>-processing</a:t>
            </a:r>
          </a:p>
        </p:txBody>
      </p:sp>
      <p:sp>
        <p:nvSpPr>
          <p:cNvPr id="13" name="Titolo 1">
            <a:extLst>
              <a:ext uri="{FF2B5EF4-FFF2-40B4-BE49-F238E27FC236}">
                <a16:creationId xmlns:a16="http://schemas.microsoft.com/office/drawing/2014/main" id="{712C5FEB-CA38-B9BE-5888-4FDF5E2B83D7}"/>
              </a:ext>
            </a:extLst>
          </p:cNvPr>
          <p:cNvSpPr txBox="1">
            <a:spLocks/>
          </p:cNvSpPr>
          <p:nvPr/>
        </p:nvSpPr>
        <p:spPr>
          <a:xfrm>
            <a:off x="581890" y="1006143"/>
            <a:ext cx="6265717" cy="72736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i="1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it-IT" sz="2400" dirty="0"/>
              <a:t>1. Osservare i dati: Analisi Esplorativa</a:t>
            </a:r>
          </a:p>
        </p:txBody>
      </p:sp>
      <p:sp>
        <p:nvSpPr>
          <p:cNvPr id="3" name="Titolo 1">
            <a:extLst>
              <a:ext uri="{FF2B5EF4-FFF2-40B4-BE49-F238E27FC236}">
                <a16:creationId xmlns:a16="http://schemas.microsoft.com/office/drawing/2014/main" id="{C44537C3-3806-19D5-39C0-49E0C97842E1}"/>
              </a:ext>
            </a:extLst>
          </p:cNvPr>
          <p:cNvSpPr txBox="1">
            <a:spLocks/>
          </p:cNvSpPr>
          <p:nvPr/>
        </p:nvSpPr>
        <p:spPr>
          <a:xfrm>
            <a:off x="835647" y="1774570"/>
            <a:ext cx="6265717" cy="72736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i="1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it-IT" sz="1600" dirty="0">
                <a:latin typeface="+mn-lt"/>
              </a:rPr>
              <a:t>Gestione degli </a:t>
            </a:r>
            <a:r>
              <a:rPr lang="it-IT" sz="1600" dirty="0" err="1">
                <a:latin typeface="+mn-lt"/>
              </a:rPr>
              <a:t>outliers</a:t>
            </a:r>
            <a:endParaRPr lang="it-IT" sz="1600" dirty="0">
              <a:latin typeface="+mn-lt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2558B7A4-5855-40F8-31ED-1EA9EFCDF9D6}"/>
              </a:ext>
            </a:extLst>
          </p:cNvPr>
          <p:cNvSpPr txBox="1"/>
          <p:nvPr/>
        </p:nvSpPr>
        <p:spPr>
          <a:xfrm>
            <a:off x="951909" y="2665772"/>
            <a:ext cx="6755857" cy="2462213"/>
          </a:xfrm>
          <a:prstGeom prst="rect">
            <a:avLst/>
          </a:prstGeom>
          <a:solidFill>
            <a:srgbClr val="69B19A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it-IT" sz="1400" dirty="0">
                <a:solidFill>
                  <a:srgbClr val="24242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#Identificazione</a:t>
            </a:r>
          </a:p>
          <a:p>
            <a:endParaRPr lang="it-IT" sz="1400" dirty="0">
              <a:solidFill>
                <a:srgbClr val="242424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it-IT" sz="1400" b="0" i="0" dirty="0" err="1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it-IT" sz="1400" b="0" i="0" dirty="0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sz="1400" b="1" i="0" dirty="0" err="1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find_outliers_IQR</a:t>
            </a:r>
            <a:r>
              <a:rPr lang="it-IT" sz="1400" b="0" i="0" dirty="0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it-IT" sz="1400" b="0" i="0" dirty="0" err="1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it-IT" sz="1400" b="0" i="0" dirty="0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r>
              <a:rPr lang="it-IT" sz="1400" b="0" i="0" dirty="0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q1 = </a:t>
            </a:r>
            <a:r>
              <a:rPr lang="it-IT" sz="1400" b="0" i="0" dirty="0" err="1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df.quantile</a:t>
            </a:r>
            <a:r>
              <a:rPr lang="it-IT" sz="1400" b="0" i="0" dirty="0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(0.25)</a:t>
            </a:r>
          </a:p>
          <a:p>
            <a:r>
              <a:rPr lang="it-IT" sz="1400" b="0" i="0" dirty="0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q3 = </a:t>
            </a:r>
            <a:r>
              <a:rPr lang="it-IT" sz="1400" b="0" i="0" dirty="0" err="1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df.quantile</a:t>
            </a:r>
            <a:r>
              <a:rPr lang="it-IT" sz="1400" b="0" i="0" dirty="0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(0.75)</a:t>
            </a:r>
          </a:p>
          <a:p>
            <a:r>
              <a:rPr lang="it-IT" sz="1400" b="0" i="0" dirty="0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IQR = q3 - q1</a:t>
            </a:r>
          </a:p>
          <a:p>
            <a:r>
              <a:rPr lang="it-IT" sz="1400" b="0" i="0" dirty="0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it-IT" sz="1400" b="0" i="0" dirty="0" err="1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outliers_condition</a:t>
            </a:r>
            <a:r>
              <a:rPr lang="it-IT" sz="1400" b="0" i="0" dirty="0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((</a:t>
            </a:r>
            <a:r>
              <a:rPr lang="it-IT" sz="1400" b="0" i="0" dirty="0" err="1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it-IT" sz="1400" b="0" i="0" dirty="0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&lt; (q1 - 1.5 * IQR)) | (</a:t>
            </a:r>
            <a:r>
              <a:rPr lang="it-IT" sz="1400" b="0" i="0" dirty="0" err="1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it-IT" sz="1400" b="0" i="0" dirty="0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&gt; (q3        + 1.5 * IQR)))</a:t>
            </a:r>
          </a:p>
          <a:p>
            <a:r>
              <a:rPr lang="it-IT" sz="1400" b="0" i="0" dirty="0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# Identifica le righe con almeno un </a:t>
            </a:r>
            <a:r>
              <a:rPr lang="it-IT" sz="1400" b="0" i="0" dirty="0" err="1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outlier</a:t>
            </a:r>
            <a:endParaRPr lang="it-IT" sz="1400" b="0" i="0" dirty="0">
              <a:solidFill>
                <a:srgbClr val="242424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it-IT" sz="1400" b="0" i="0" dirty="0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it-IT" sz="1400" b="0" i="0" dirty="0" err="1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outliers_rows</a:t>
            </a:r>
            <a:r>
              <a:rPr lang="it-IT" sz="1400" b="0" i="0" dirty="0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it-IT" sz="1400" b="0" i="0" dirty="0" err="1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outliers_condition.any</a:t>
            </a:r>
            <a:r>
              <a:rPr lang="it-IT" sz="1400" b="0" i="0" dirty="0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it-IT" sz="1400" b="0" i="0" dirty="0" err="1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axis</a:t>
            </a:r>
            <a:r>
              <a:rPr lang="it-IT" sz="1400" b="0" i="0" dirty="0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=1)</a:t>
            </a:r>
          </a:p>
          <a:p>
            <a:r>
              <a:rPr lang="it-IT" sz="1400" b="0" i="0" dirty="0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it-IT" sz="1400" b="0" i="0" dirty="0" err="1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it-IT" sz="1400" b="0" i="0" dirty="0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sz="1400" b="0" i="0" dirty="0" err="1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it-IT" sz="1400" b="0" i="0" dirty="0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it-IT" sz="1400" b="0" i="0" dirty="0" err="1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outliers_rows</a:t>
            </a:r>
            <a:r>
              <a:rPr lang="it-IT" sz="1400" b="0" i="0" dirty="0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9769514E-1D53-5225-2451-C20A213418D3}"/>
              </a:ext>
            </a:extLst>
          </p:cNvPr>
          <p:cNvSpPr txBox="1"/>
          <p:nvPr/>
        </p:nvSpPr>
        <p:spPr>
          <a:xfrm>
            <a:off x="8432846" y="4294633"/>
            <a:ext cx="33920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>
                <a:solidFill>
                  <a:srgbClr val="000000"/>
                </a:solidFill>
                <a:latin typeface="Courier New" panose="02070309020205020404" pitchFamily="49" charset="0"/>
              </a:rPr>
              <a:t># Supponiamo che il </a:t>
            </a:r>
            <a:r>
              <a:rPr lang="it-IT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DataFrame</a:t>
            </a:r>
            <a:r>
              <a:rPr lang="it-IT" sz="1200" dirty="0">
                <a:solidFill>
                  <a:srgbClr val="000000"/>
                </a:solidFill>
                <a:latin typeface="Courier New" panose="02070309020205020404" pitchFamily="49" charset="0"/>
              </a:rPr>
              <a:t> abbia un duplicato </a:t>
            </a:r>
          </a:p>
          <a:p>
            <a:r>
              <a:rPr lang="it-IT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df</a:t>
            </a:r>
            <a:r>
              <a:rPr lang="it-IT" sz="1200" dirty="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it-IT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pd.read_csv</a:t>
            </a:r>
            <a:r>
              <a:rPr lang="it-IT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(’</a:t>
            </a:r>
            <a:r>
              <a:rPr lang="it-IT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file.csv</a:t>
            </a:r>
            <a:r>
              <a:rPr lang="it-IT" sz="1200" dirty="0">
                <a:solidFill>
                  <a:srgbClr val="000000"/>
                </a:solidFill>
                <a:latin typeface="Courier New" panose="02070309020205020404" pitchFamily="49" charset="0"/>
              </a:rPr>
              <a:t>’)</a:t>
            </a:r>
          </a:p>
        </p:txBody>
      </p:sp>
      <p:sp>
        <p:nvSpPr>
          <p:cNvPr id="12" name="Titolo 1">
            <a:extLst>
              <a:ext uri="{FF2B5EF4-FFF2-40B4-BE49-F238E27FC236}">
                <a16:creationId xmlns:a16="http://schemas.microsoft.com/office/drawing/2014/main" id="{29E1D3AB-AA3D-002C-92AF-709F29CBD5FC}"/>
              </a:ext>
            </a:extLst>
          </p:cNvPr>
          <p:cNvSpPr txBox="1">
            <a:spLocks/>
          </p:cNvSpPr>
          <p:nvPr/>
        </p:nvSpPr>
        <p:spPr>
          <a:xfrm>
            <a:off x="835646" y="5099930"/>
            <a:ext cx="6265717" cy="72736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i="1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it-IT" sz="1600" dirty="0"/>
              <a:t> </a:t>
            </a:r>
            <a:r>
              <a:rPr lang="it-IT" sz="1600" dirty="0">
                <a:latin typeface="+mn-lt"/>
              </a:rPr>
              <a:t>Possibile soluzione: ... Teniamoceli!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42F02AD-5FE9-A575-DC36-B37FF44A6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56066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DB66A36-92A7-05F3-6022-C215574A8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7928" y="405113"/>
            <a:ext cx="3161963" cy="6076709"/>
          </a:xfrm>
        </p:spPr>
        <p:txBody>
          <a:bodyPr anchor="ctr">
            <a:normAutofit/>
          </a:bodyPr>
          <a:lstStyle/>
          <a:p>
            <a:pPr algn="ctr"/>
            <a:r>
              <a:rPr lang="it-IT" sz="3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Come si preparano i Dati?</a:t>
            </a:r>
            <a:br>
              <a:rPr lang="it-IT" sz="3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endParaRPr lang="it-IT" sz="38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9" name="Titolo 1">
            <a:extLst>
              <a:ext uri="{FF2B5EF4-FFF2-40B4-BE49-F238E27FC236}">
                <a16:creationId xmlns:a16="http://schemas.microsoft.com/office/drawing/2014/main" id="{B2B6F35E-7044-2DEB-05C3-24C57FD2460A}"/>
              </a:ext>
            </a:extLst>
          </p:cNvPr>
          <p:cNvSpPr txBox="1">
            <a:spLocks/>
          </p:cNvSpPr>
          <p:nvPr/>
        </p:nvSpPr>
        <p:spPr>
          <a:xfrm>
            <a:off x="166254" y="405113"/>
            <a:ext cx="3280064" cy="60103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i="1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algn="ctr"/>
            <a:r>
              <a:rPr lang="it-IT" b="1" i="0" dirty="0" err="1"/>
              <a:t>Pre</a:t>
            </a:r>
            <a:r>
              <a:rPr lang="it-IT" b="1" i="0" dirty="0"/>
              <a:t>-processing</a:t>
            </a:r>
          </a:p>
        </p:txBody>
      </p:sp>
      <p:sp>
        <p:nvSpPr>
          <p:cNvPr id="13" name="Titolo 1">
            <a:extLst>
              <a:ext uri="{FF2B5EF4-FFF2-40B4-BE49-F238E27FC236}">
                <a16:creationId xmlns:a16="http://schemas.microsoft.com/office/drawing/2014/main" id="{712C5FEB-CA38-B9BE-5888-4FDF5E2B83D7}"/>
              </a:ext>
            </a:extLst>
          </p:cNvPr>
          <p:cNvSpPr txBox="1">
            <a:spLocks/>
          </p:cNvSpPr>
          <p:nvPr/>
        </p:nvSpPr>
        <p:spPr>
          <a:xfrm>
            <a:off x="581890" y="1006143"/>
            <a:ext cx="6265717" cy="72736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i="1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it-IT" sz="2400" dirty="0"/>
              <a:t>1. Osservare i dati: Analisi Esplorativa</a:t>
            </a:r>
          </a:p>
        </p:txBody>
      </p:sp>
      <p:sp>
        <p:nvSpPr>
          <p:cNvPr id="3" name="Titolo 1">
            <a:extLst>
              <a:ext uri="{FF2B5EF4-FFF2-40B4-BE49-F238E27FC236}">
                <a16:creationId xmlns:a16="http://schemas.microsoft.com/office/drawing/2014/main" id="{C44537C3-3806-19D5-39C0-49E0C97842E1}"/>
              </a:ext>
            </a:extLst>
          </p:cNvPr>
          <p:cNvSpPr txBox="1">
            <a:spLocks/>
          </p:cNvSpPr>
          <p:nvPr/>
        </p:nvSpPr>
        <p:spPr>
          <a:xfrm>
            <a:off x="835647" y="1774570"/>
            <a:ext cx="6265717" cy="72736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i="1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it-IT" sz="1600" dirty="0">
                <a:latin typeface="+mn-lt"/>
              </a:rPr>
              <a:t>Altre funzioni utili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2558B7A4-5855-40F8-31ED-1EA9EFCDF9D6}"/>
              </a:ext>
            </a:extLst>
          </p:cNvPr>
          <p:cNvSpPr txBox="1"/>
          <p:nvPr/>
        </p:nvSpPr>
        <p:spPr>
          <a:xfrm>
            <a:off x="951910" y="2665772"/>
            <a:ext cx="6820490" cy="2308324"/>
          </a:xfrm>
          <a:prstGeom prst="rect">
            <a:avLst/>
          </a:prstGeom>
          <a:solidFill>
            <a:srgbClr val="69B19A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it-IT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df.</a:t>
            </a:r>
            <a:r>
              <a:rPr lang="it-IT" dirty="0" err="1">
                <a:solidFill>
                  <a:srgbClr val="AF00D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head</a:t>
            </a:r>
            <a:r>
              <a:rPr lang="it-IT" dirty="0">
                <a:solidFill>
                  <a:srgbClr val="AF00D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it-IT" dirty="0">
                <a:latin typeface="Courier New" panose="02070309020205020404" pitchFamily="49" charset="0"/>
                <a:cs typeface="Courier New" panose="02070309020205020404" pitchFamily="49" charset="0"/>
              </a:rPr>
              <a:t>#stampa le prime 5 righe</a:t>
            </a:r>
          </a:p>
          <a:p>
            <a:r>
              <a:rPr lang="it-IT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df.</a:t>
            </a:r>
            <a:r>
              <a:rPr lang="it-IT" dirty="0" err="1">
                <a:solidFill>
                  <a:srgbClr val="AF00D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tail</a:t>
            </a:r>
            <a:r>
              <a:rPr lang="it-IT" dirty="0">
                <a:solidFill>
                  <a:srgbClr val="AF00D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it-IT" dirty="0">
                <a:latin typeface="Courier New" panose="02070309020205020404" pitchFamily="49" charset="0"/>
                <a:cs typeface="Courier New" panose="02070309020205020404" pitchFamily="49" charset="0"/>
              </a:rPr>
              <a:t>#stampa le ultime 5 righe</a:t>
            </a:r>
          </a:p>
          <a:p>
            <a:r>
              <a:rPr lang="it-IT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df.</a:t>
            </a:r>
            <a:r>
              <a:rPr lang="it-IT" dirty="0" err="1">
                <a:solidFill>
                  <a:srgbClr val="AF00D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shape</a:t>
            </a:r>
            <a:r>
              <a:rPr lang="it-IT" dirty="0">
                <a:solidFill>
                  <a:srgbClr val="AF00D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it-IT" dirty="0">
                <a:latin typeface="Courier New" panose="02070309020205020404" pitchFamily="49" charset="0"/>
                <a:cs typeface="Courier New" panose="02070309020205020404" pitchFamily="49" charset="0"/>
              </a:rPr>
              <a:t>#dimensioni del dataset</a:t>
            </a:r>
          </a:p>
          <a:p>
            <a:r>
              <a:rPr lang="it-IT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df.</a:t>
            </a:r>
            <a:r>
              <a:rPr lang="it-IT" dirty="0" err="1">
                <a:solidFill>
                  <a:srgbClr val="AF00D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describe</a:t>
            </a:r>
            <a:r>
              <a:rPr lang="it-IT" dirty="0">
                <a:solidFill>
                  <a:srgbClr val="AF00D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it-IT" dirty="0">
                <a:latin typeface="Courier New" panose="02070309020205020404" pitchFamily="49" charset="0"/>
                <a:cs typeface="Courier New" panose="02070309020205020404" pitchFamily="49" charset="0"/>
              </a:rPr>
              <a:t>#informazioni descrittive</a:t>
            </a:r>
          </a:p>
          <a:p>
            <a:r>
              <a:rPr lang="it-IT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df.</a:t>
            </a:r>
            <a:r>
              <a:rPr lang="it-IT" dirty="0" err="1">
                <a:solidFill>
                  <a:srgbClr val="AF00D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</a:t>
            </a:r>
            <a:r>
              <a:rPr lang="it-IT" dirty="0">
                <a:solidFill>
                  <a:srgbClr val="AF00D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it-IT" dirty="0">
                <a:latin typeface="Courier New" panose="02070309020205020404" pitchFamily="49" charset="0"/>
                <a:cs typeface="Courier New" panose="02070309020205020404" pitchFamily="49" charset="0"/>
              </a:rPr>
              <a:t>#sommario, valori non nulli e tipo dati</a:t>
            </a:r>
          </a:p>
          <a:p>
            <a:r>
              <a:rPr lang="it-IT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it-IT" dirty="0" err="1">
                <a:solidFill>
                  <a:srgbClr val="AF00D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.rename</a:t>
            </a:r>
            <a:r>
              <a:rPr lang="it-IT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it-IT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columns</a:t>
            </a:r>
            <a:r>
              <a:rPr lang="it-IT" dirty="0">
                <a:latin typeface="Courier New" panose="02070309020205020404" pitchFamily="49" charset="0"/>
                <a:cs typeface="Courier New" panose="02070309020205020404" pitchFamily="49" charset="0"/>
              </a:rPr>
              <a:t>={‘A’:’P’}, </a:t>
            </a:r>
            <a:r>
              <a:rPr lang="it-IT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inplace</a:t>
            </a:r>
            <a:r>
              <a:rPr lang="it-IT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it-IT" dirty="0">
                <a:solidFill>
                  <a:srgbClr val="AF00D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it-IT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it-IT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df.NameColumn</a:t>
            </a:r>
            <a:r>
              <a:rPr lang="it-IT" dirty="0" err="1">
                <a:solidFill>
                  <a:srgbClr val="AF00D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.value_counts</a:t>
            </a:r>
            <a:r>
              <a:rPr lang="it-IT" dirty="0">
                <a:solidFill>
                  <a:srgbClr val="AF00D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it-IT" dirty="0">
                <a:latin typeface="Courier New" panose="02070309020205020404" pitchFamily="49" charset="0"/>
                <a:cs typeface="Courier New" panose="02070309020205020404" pitchFamily="49" charset="0"/>
              </a:rPr>
              <a:t>#conteggio valori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9769514E-1D53-5225-2451-C20A213418D3}"/>
              </a:ext>
            </a:extLst>
          </p:cNvPr>
          <p:cNvSpPr txBox="1"/>
          <p:nvPr/>
        </p:nvSpPr>
        <p:spPr>
          <a:xfrm>
            <a:off x="8432846" y="4294633"/>
            <a:ext cx="33920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>
                <a:solidFill>
                  <a:srgbClr val="000000"/>
                </a:solidFill>
                <a:latin typeface="Courier New" panose="02070309020205020404" pitchFamily="49" charset="0"/>
              </a:rPr>
              <a:t># Supponiamo che il </a:t>
            </a:r>
            <a:r>
              <a:rPr lang="it-IT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DataFrame</a:t>
            </a:r>
            <a:r>
              <a:rPr lang="it-IT" sz="1200" dirty="0">
                <a:solidFill>
                  <a:srgbClr val="000000"/>
                </a:solidFill>
                <a:latin typeface="Courier New" panose="02070309020205020404" pitchFamily="49" charset="0"/>
              </a:rPr>
              <a:t> abbia un duplicato </a:t>
            </a:r>
          </a:p>
          <a:p>
            <a:r>
              <a:rPr lang="it-IT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df</a:t>
            </a:r>
            <a:r>
              <a:rPr lang="it-IT" sz="1200" dirty="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it-IT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pd.read_csv</a:t>
            </a:r>
            <a:r>
              <a:rPr lang="it-IT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(’</a:t>
            </a:r>
            <a:r>
              <a:rPr lang="it-IT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file.csv</a:t>
            </a:r>
            <a:r>
              <a:rPr lang="it-IT" sz="1200" dirty="0">
                <a:solidFill>
                  <a:srgbClr val="000000"/>
                </a:solidFill>
                <a:latin typeface="Courier New" panose="02070309020205020404" pitchFamily="49" charset="0"/>
              </a:rPr>
              <a:t>’)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6C7D592-525F-093A-D650-044787A05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55469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DB66A36-92A7-05F3-6022-C215574A8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7928" y="405113"/>
            <a:ext cx="3161963" cy="6076709"/>
          </a:xfrm>
        </p:spPr>
        <p:txBody>
          <a:bodyPr anchor="ctr">
            <a:normAutofit/>
          </a:bodyPr>
          <a:lstStyle/>
          <a:p>
            <a:pPr algn="ctr"/>
            <a:r>
              <a:rPr lang="it-IT" sz="3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Come si preparano i Dati?</a:t>
            </a:r>
            <a:br>
              <a:rPr lang="it-IT" sz="3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endParaRPr lang="it-IT" sz="38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9" name="Titolo 1">
            <a:extLst>
              <a:ext uri="{FF2B5EF4-FFF2-40B4-BE49-F238E27FC236}">
                <a16:creationId xmlns:a16="http://schemas.microsoft.com/office/drawing/2014/main" id="{B2B6F35E-7044-2DEB-05C3-24C57FD2460A}"/>
              </a:ext>
            </a:extLst>
          </p:cNvPr>
          <p:cNvSpPr txBox="1">
            <a:spLocks/>
          </p:cNvSpPr>
          <p:nvPr/>
        </p:nvSpPr>
        <p:spPr>
          <a:xfrm>
            <a:off x="166254" y="405113"/>
            <a:ext cx="3280064" cy="60103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i="1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algn="ctr"/>
            <a:r>
              <a:rPr lang="it-IT" b="1" i="0" dirty="0" err="1"/>
              <a:t>Pre</a:t>
            </a:r>
            <a:r>
              <a:rPr lang="it-IT" b="1" i="0" dirty="0"/>
              <a:t>-processing</a:t>
            </a:r>
          </a:p>
        </p:txBody>
      </p:sp>
      <p:sp>
        <p:nvSpPr>
          <p:cNvPr id="13" name="Titolo 1">
            <a:extLst>
              <a:ext uri="{FF2B5EF4-FFF2-40B4-BE49-F238E27FC236}">
                <a16:creationId xmlns:a16="http://schemas.microsoft.com/office/drawing/2014/main" id="{712C5FEB-CA38-B9BE-5888-4FDF5E2B83D7}"/>
              </a:ext>
            </a:extLst>
          </p:cNvPr>
          <p:cNvSpPr txBox="1">
            <a:spLocks/>
          </p:cNvSpPr>
          <p:nvPr/>
        </p:nvSpPr>
        <p:spPr>
          <a:xfrm>
            <a:off x="581890" y="1006143"/>
            <a:ext cx="6265717" cy="72736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i="1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it-IT" sz="2400" dirty="0"/>
              <a:t>1. Osservare i dati: Analisi Esplorativa</a:t>
            </a:r>
          </a:p>
        </p:txBody>
      </p:sp>
      <p:sp>
        <p:nvSpPr>
          <p:cNvPr id="3" name="Titolo 1">
            <a:extLst>
              <a:ext uri="{FF2B5EF4-FFF2-40B4-BE49-F238E27FC236}">
                <a16:creationId xmlns:a16="http://schemas.microsoft.com/office/drawing/2014/main" id="{C44537C3-3806-19D5-39C0-49E0C97842E1}"/>
              </a:ext>
            </a:extLst>
          </p:cNvPr>
          <p:cNvSpPr txBox="1">
            <a:spLocks/>
          </p:cNvSpPr>
          <p:nvPr/>
        </p:nvSpPr>
        <p:spPr>
          <a:xfrm>
            <a:off x="835647" y="1774570"/>
            <a:ext cx="6265717" cy="72736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i="1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it-IT" sz="1600" dirty="0">
                <a:latin typeface="+mn-lt"/>
              </a:rPr>
              <a:t>Studio delle relazioni tra variabili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2558B7A4-5855-40F8-31ED-1EA9EFCDF9D6}"/>
              </a:ext>
            </a:extLst>
          </p:cNvPr>
          <p:cNvSpPr txBox="1"/>
          <p:nvPr/>
        </p:nvSpPr>
        <p:spPr>
          <a:xfrm>
            <a:off x="951910" y="2665772"/>
            <a:ext cx="6820490" cy="2031325"/>
          </a:xfrm>
          <a:prstGeom prst="rect">
            <a:avLst/>
          </a:prstGeom>
          <a:solidFill>
            <a:srgbClr val="69B19A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it-IT" dirty="0" err="1">
                <a:latin typeface="Courier New" panose="02070309020205020404" pitchFamily="49" charset="0"/>
                <a:cs typeface="Courier New" panose="02070309020205020404" pitchFamily="49" charset="0"/>
              </a:rPr>
              <a:t>sns.pairplot</a:t>
            </a:r>
            <a:r>
              <a:rPr lang="it-IT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it-IT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it-IT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it-IT" dirty="0" err="1">
                <a:latin typeface="Courier New" panose="02070309020205020404" pitchFamily="49" charset="0"/>
                <a:cs typeface="Courier New" panose="02070309020205020404" pitchFamily="49" charset="0"/>
              </a:rPr>
              <a:t>hue</a:t>
            </a:r>
            <a:r>
              <a:rPr lang="it-IT" dirty="0">
                <a:latin typeface="Courier New" panose="02070309020205020404" pitchFamily="49" charset="0"/>
                <a:cs typeface="Courier New" panose="02070309020205020404" pitchFamily="49" charset="0"/>
              </a:rPr>
              <a:t>=‘target’)</a:t>
            </a:r>
          </a:p>
          <a:p>
            <a:endParaRPr lang="it-IT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it-IT" b="0" i="0" dirty="0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Matrice di Correlazione</a:t>
            </a:r>
          </a:p>
          <a:p>
            <a:r>
              <a:rPr lang="it-IT" b="0" i="0" dirty="0" err="1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correlation_matrix</a:t>
            </a:r>
            <a:r>
              <a:rPr lang="it-IT" b="0" i="0" dirty="0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it-IT" b="0" i="0" dirty="0" err="1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df.corr</a:t>
            </a:r>
            <a:r>
              <a:rPr lang="it-IT" b="0" i="0" dirty="0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lang="it-IT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it-IT" b="0" i="0" dirty="0" err="1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correlation_matrix</a:t>
            </a:r>
            <a:r>
              <a:rPr lang="it-IT" b="0" i="0" dirty="0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it-IT" b="0" i="0" dirty="0" err="1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df.corr</a:t>
            </a:r>
            <a:r>
              <a:rPr lang="it-IT" b="0" i="0" dirty="0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lang="it-IT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it-IT" b="0" i="0" dirty="0" err="1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sns.heatmap</a:t>
            </a:r>
            <a:r>
              <a:rPr lang="it-IT" b="0" i="0" dirty="0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it-IT" b="0" i="0" dirty="0" err="1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correlation_matrix</a:t>
            </a:r>
            <a:r>
              <a:rPr lang="it-IT" b="0" i="0" dirty="0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it-IT" b="0" i="0" dirty="0" err="1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annot</a:t>
            </a:r>
            <a:r>
              <a:rPr lang="it-IT" b="0" i="0" dirty="0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it-IT" b="0" i="0" dirty="0">
                <a:solidFill>
                  <a:srgbClr val="AA0D9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it-IT" b="0" i="0" dirty="0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it-IT" b="0" i="0" dirty="0" err="1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cmap</a:t>
            </a:r>
            <a:r>
              <a:rPr lang="it-IT" b="0" i="0" dirty="0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it-IT" b="0" i="0" dirty="0">
                <a:solidFill>
                  <a:srgbClr val="AF00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it-IT" b="0" i="0" dirty="0" err="1">
                <a:solidFill>
                  <a:srgbClr val="AF00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coolwarm</a:t>
            </a:r>
            <a:r>
              <a:rPr lang="it-IT" b="0" i="0" dirty="0">
                <a:solidFill>
                  <a:srgbClr val="AF00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it-IT" b="0" i="0" dirty="0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it-IT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9769514E-1D53-5225-2451-C20A213418D3}"/>
              </a:ext>
            </a:extLst>
          </p:cNvPr>
          <p:cNvSpPr txBox="1"/>
          <p:nvPr/>
        </p:nvSpPr>
        <p:spPr>
          <a:xfrm>
            <a:off x="8432846" y="4294633"/>
            <a:ext cx="33920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>
                <a:solidFill>
                  <a:srgbClr val="000000"/>
                </a:solidFill>
                <a:latin typeface="Courier New" panose="02070309020205020404" pitchFamily="49" charset="0"/>
              </a:rPr>
              <a:t># Supponiamo che il </a:t>
            </a:r>
            <a:r>
              <a:rPr lang="it-IT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DataFrame</a:t>
            </a:r>
            <a:r>
              <a:rPr lang="it-IT" sz="1200" dirty="0">
                <a:solidFill>
                  <a:srgbClr val="000000"/>
                </a:solidFill>
                <a:latin typeface="Courier New" panose="02070309020205020404" pitchFamily="49" charset="0"/>
              </a:rPr>
              <a:t> abbia un duplicato </a:t>
            </a:r>
          </a:p>
          <a:p>
            <a:r>
              <a:rPr lang="it-IT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df</a:t>
            </a:r>
            <a:r>
              <a:rPr lang="it-IT" sz="1200" dirty="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it-IT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pd.read_csv</a:t>
            </a:r>
            <a:r>
              <a:rPr lang="it-IT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(’</a:t>
            </a:r>
            <a:r>
              <a:rPr lang="it-IT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file.csv</a:t>
            </a:r>
            <a:r>
              <a:rPr lang="it-IT" sz="1200" dirty="0">
                <a:solidFill>
                  <a:srgbClr val="000000"/>
                </a:solidFill>
                <a:latin typeface="Courier New" panose="02070309020205020404" pitchFamily="49" charset="0"/>
              </a:rPr>
              <a:t>’)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60CFE04-C0FC-ECFF-1EEE-5BEBBAE44C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5826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DB66A36-92A7-05F3-6022-C215574A8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7928" y="405113"/>
            <a:ext cx="3161963" cy="6076709"/>
          </a:xfrm>
        </p:spPr>
        <p:txBody>
          <a:bodyPr anchor="ctr">
            <a:normAutofit/>
          </a:bodyPr>
          <a:lstStyle/>
          <a:p>
            <a:pPr algn="ctr"/>
            <a:r>
              <a:rPr lang="it-IT" sz="3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Come si preparano i Dati?</a:t>
            </a:r>
            <a:br>
              <a:rPr lang="it-IT" sz="3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endParaRPr lang="it-IT" sz="38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9" name="Titolo 1">
            <a:extLst>
              <a:ext uri="{FF2B5EF4-FFF2-40B4-BE49-F238E27FC236}">
                <a16:creationId xmlns:a16="http://schemas.microsoft.com/office/drawing/2014/main" id="{B2B6F35E-7044-2DEB-05C3-24C57FD2460A}"/>
              </a:ext>
            </a:extLst>
          </p:cNvPr>
          <p:cNvSpPr txBox="1">
            <a:spLocks/>
          </p:cNvSpPr>
          <p:nvPr/>
        </p:nvSpPr>
        <p:spPr>
          <a:xfrm>
            <a:off x="166254" y="405113"/>
            <a:ext cx="3280064" cy="60103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i="1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algn="ctr"/>
            <a:r>
              <a:rPr lang="it-IT" b="1" i="0" dirty="0" err="1"/>
              <a:t>Pre</a:t>
            </a:r>
            <a:r>
              <a:rPr lang="it-IT" b="1" i="0" dirty="0"/>
              <a:t>-processing</a:t>
            </a:r>
          </a:p>
        </p:txBody>
      </p:sp>
      <p:sp>
        <p:nvSpPr>
          <p:cNvPr id="13" name="Titolo 1">
            <a:extLst>
              <a:ext uri="{FF2B5EF4-FFF2-40B4-BE49-F238E27FC236}">
                <a16:creationId xmlns:a16="http://schemas.microsoft.com/office/drawing/2014/main" id="{712C5FEB-CA38-B9BE-5888-4FDF5E2B83D7}"/>
              </a:ext>
            </a:extLst>
          </p:cNvPr>
          <p:cNvSpPr txBox="1">
            <a:spLocks/>
          </p:cNvSpPr>
          <p:nvPr/>
        </p:nvSpPr>
        <p:spPr>
          <a:xfrm>
            <a:off x="581890" y="1006143"/>
            <a:ext cx="6265717" cy="72736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i="1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it-IT" sz="2400" dirty="0"/>
              <a:t>1. Osservare i dati: Analisi Esplorativa</a:t>
            </a:r>
          </a:p>
        </p:txBody>
      </p:sp>
      <p:sp>
        <p:nvSpPr>
          <p:cNvPr id="3" name="Titolo 1">
            <a:extLst>
              <a:ext uri="{FF2B5EF4-FFF2-40B4-BE49-F238E27FC236}">
                <a16:creationId xmlns:a16="http://schemas.microsoft.com/office/drawing/2014/main" id="{C44537C3-3806-19D5-39C0-49E0C97842E1}"/>
              </a:ext>
            </a:extLst>
          </p:cNvPr>
          <p:cNvSpPr txBox="1">
            <a:spLocks/>
          </p:cNvSpPr>
          <p:nvPr/>
        </p:nvSpPr>
        <p:spPr>
          <a:xfrm>
            <a:off x="835647" y="1774570"/>
            <a:ext cx="6265717" cy="72736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i="1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it-IT" sz="1600" dirty="0">
                <a:latin typeface="+mn-lt"/>
              </a:rPr>
              <a:t>Studio delle relazioni tra variabili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2558B7A4-5855-40F8-31ED-1EA9EFCDF9D6}"/>
              </a:ext>
            </a:extLst>
          </p:cNvPr>
          <p:cNvSpPr txBox="1"/>
          <p:nvPr/>
        </p:nvSpPr>
        <p:spPr>
          <a:xfrm>
            <a:off x="951910" y="2665772"/>
            <a:ext cx="6820490" cy="2031325"/>
          </a:xfrm>
          <a:prstGeom prst="rect">
            <a:avLst/>
          </a:prstGeom>
          <a:solidFill>
            <a:srgbClr val="69B19A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it-IT" dirty="0" err="1">
                <a:latin typeface="Courier New" panose="02070309020205020404" pitchFamily="49" charset="0"/>
                <a:cs typeface="Courier New" panose="02070309020205020404" pitchFamily="49" charset="0"/>
              </a:rPr>
              <a:t>sns.pairplot</a:t>
            </a:r>
            <a:r>
              <a:rPr lang="it-IT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it-IT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it-IT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it-IT" dirty="0" err="1">
                <a:latin typeface="Courier New" panose="02070309020205020404" pitchFamily="49" charset="0"/>
                <a:cs typeface="Courier New" panose="02070309020205020404" pitchFamily="49" charset="0"/>
              </a:rPr>
              <a:t>hue</a:t>
            </a:r>
            <a:r>
              <a:rPr lang="it-IT" dirty="0">
                <a:latin typeface="Courier New" panose="02070309020205020404" pitchFamily="49" charset="0"/>
                <a:cs typeface="Courier New" panose="02070309020205020404" pitchFamily="49" charset="0"/>
              </a:rPr>
              <a:t>=‘target’)</a:t>
            </a:r>
          </a:p>
          <a:p>
            <a:endParaRPr lang="it-IT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it-IT" b="0" i="0" dirty="0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Matrice di Correlazione</a:t>
            </a:r>
          </a:p>
          <a:p>
            <a:r>
              <a:rPr lang="it-IT" b="0" i="0" dirty="0" err="1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correlation_matrix</a:t>
            </a:r>
            <a:r>
              <a:rPr lang="it-IT" b="0" i="0" dirty="0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it-IT" b="0" i="0" dirty="0" err="1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df.corr</a:t>
            </a:r>
            <a:r>
              <a:rPr lang="it-IT" b="0" i="0" dirty="0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lang="it-IT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it-IT" b="0" i="0" dirty="0" err="1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correlation_matrix</a:t>
            </a:r>
            <a:r>
              <a:rPr lang="it-IT" b="0" i="0" dirty="0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it-IT" b="0" i="0" dirty="0" err="1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df.corr</a:t>
            </a:r>
            <a:r>
              <a:rPr lang="it-IT" b="0" i="0" dirty="0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lang="it-IT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it-IT" b="0" i="0" dirty="0" err="1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sns.heatmap</a:t>
            </a:r>
            <a:r>
              <a:rPr lang="it-IT" b="0" i="0" dirty="0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it-IT" b="0" i="0" dirty="0" err="1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correlation_matrix</a:t>
            </a:r>
            <a:r>
              <a:rPr lang="it-IT" b="0" i="0" dirty="0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it-IT" b="0" i="0" dirty="0" err="1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annot</a:t>
            </a:r>
            <a:r>
              <a:rPr lang="it-IT" b="0" i="0" dirty="0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it-IT" b="0" i="0" dirty="0">
                <a:solidFill>
                  <a:srgbClr val="AA0D9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it-IT" b="0" i="0" dirty="0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it-IT" b="0" i="0" dirty="0" err="1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cmap</a:t>
            </a:r>
            <a:r>
              <a:rPr lang="it-IT" b="0" i="0" dirty="0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it-IT" b="0" i="0" dirty="0">
                <a:solidFill>
                  <a:srgbClr val="AF00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it-IT" b="0" i="0" dirty="0" err="1">
                <a:solidFill>
                  <a:srgbClr val="AF00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coolwarm</a:t>
            </a:r>
            <a:r>
              <a:rPr lang="it-IT" b="0" i="0" dirty="0">
                <a:solidFill>
                  <a:srgbClr val="AF00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it-IT" b="0" i="0" dirty="0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it-IT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9769514E-1D53-5225-2451-C20A213418D3}"/>
              </a:ext>
            </a:extLst>
          </p:cNvPr>
          <p:cNvSpPr txBox="1"/>
          <p:nvPr/>
        </p:nvSpPr>
        <p:spPr>
          <a:xfrm>
            <a:off x="8432846" y="4294633"/>
            <a:ext cx="33920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>
                <a:solidFill>
                  <a:srgbClr val="000000"/>
                </a:solidFill>
                <a:latin typeface="Courier New" panose="02070309020205020404" pitchFamily="49" charset="0"/>
              </a:rPr>
              <a:t># Supponiamo che il </a:t>
            </a:r>
            <a:r>
              <a:rPr lang="it-IT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DataFrame</a:t>
            </a:r>
            <a:r>
              <a:rPr lang="it-IT" sz="1200" dirty="0">
                <a:solidFill>
                  <a:srgbClr val="000000"/>
                </a:solidFill>
                <a:latin typeface="Courier New" panose="02070309020205020404" pitchFamily="49" charset="0"/>
              </a:rPr>
              <a:t> abbia un duplicato </a:t>
            </a:r>
          </a:p>
          <a:p>
            <a:r>
              <a:rPr lang="it-IT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df</a:t>
            </a:r>
            <a:r>
              <a:rPr lang="it-IT" sz="1200" dirty="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it-IT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pd.read_csv</a:t>
            </a:r>
            <a:r>
              <a:rPr lang="it-IT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(’</a:t>
            </a:r>
            <a:r>
              <a:rPr lang="it-IT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file.csv</a:t>
            </a:r>
            <a:r>
              <a:rPr lang="it-IT" sz="1200" dirty="0">
                <a:solidFill>
                  <a:srgbClr val="000000"/>
                </a:solidFill>
                <a:latin typeface="Courier New" panose="02070309020205020404" pitchFamily="49" charset="0"/>
              </a:rPr>
              <a:t>’)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1CDB9460-E8D5-75B0-A7FC-D95BED836C88}"/>
              </a:ext>
            </a:extLst>
          </p:cNvPr>
          <p:cNvSpPr txBox="1"/>
          <p:nvPr/>
        </p:nvSpPr>
        <p:spPr>
          <a:xfrm>
            <a:off x="984226" y="5086633"/>
            <a:ext cx="6755857" cy="646331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it-IT" b="1" i="1" dirty="0">
                <a:cs typeface="Courier New" panose="02070309020205020404" pitchFamily="49" charset="0"/>
              </a:rPr>
              <a:t>Multicollinearità: </a:t>
            </a:r>
            <a:r>
              <a:rPr lang="it-IT" dirty="0">
                <a:cs typeface="Courier New" panose="02070309020205020404" pitchFamily="49" charset="0"/>
              </a:rPr>
              <a:t>2 o più variabili indipendenti mostrano segni di elevata correlazione tra loro.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114C013-D290-0294-C92D-D3F02E0E1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093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E192707B-B929-41A7-9B41-E959A1C689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Segnaposto contenuto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612C6AA7-ECAC-2540-AB8B-4A847C0D84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777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4027170D-E013-1708-D83A-C4D95BA8F8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>
            <a:normAutofit/>
          </a:bodyPr>
          <a:lstStyle/>
          <a:p>
            <a:r>
              <a:rPr lang="it-IT" sz="3600" dirty="0"/>
              <a:t>Fin dove possiamo </a:t>
            </a:r>
            <a:br>
              <a:rPr lang="it-IT" sz="3600" dirty="0"/>
            </a:br>
            <a:r>
              <a:rPr lang="it-IT" sz="3600" dirty="0"/>
              <a:t>spingerci?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FB4235C-4505-46C7-AD8F-8769A1972F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F614367B-B511-B8DB-ED09-D3CB62C2A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776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DB66A36-92A7-05F3-6022-C215574A8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7928" y="405113"/>
            <a:ext cx="3161963" cy="6076709"/>
          </a:xfrm>
        </p:spPr>
        <p:txBody>
          <a:bodyPr anchor="ctr">
            <a:normAutofit/>
          </a:bodyPr>
          <a:lstStyle/>
          <a:p>
            <a:pPr algn="ctr"/>
            <a:r>
              <a:rPr lang="it-IT" sz="3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Come si preparano i Dati?</a:t>
            </a:r>
            <a:br>
              <a:rPr lang="it-IT" sz="3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endParaRPr lang="it-IT" sz="38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9" name="Titolo 1">
            <a:extLst>
              <a:ext uri="{FF2B5EF4-FFF2-40B4-BE49-F238E27FC236}">
                <a16:creationId xmlns:a16="http://schemas.microsoft.com/office/drawing/2014/main" id="{B2B6F35E-7044-2DEB-05C3-24C57FD2460A}"/>
              </a:ext>
            </a:extLst>
          </p:cNvPr>
          <p:cNvSpPr txBox="1">
            <a:spLocks/>
          </p:cNvSpPr>
          <p:nvPr/>
        </p:nvSpPr>
        <p:spPr>
          <a:xfrm>
            <a:off x="166254" y="405113"/>
            <a:ext cx="3280064" cy="60103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i="1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algn="ctr"/>
            <a:r>
              <a:rPr lang="it-IT" b="1" i="0" dirty="0" err="1"/>
              <a:t>Pre</a:t>
            </a:r>
            <a:r>
              <a:rPr lang="it-IT" b="1" i="0" dirty="0"/>
              <a:t>-processing</a:t>
            </a:r>
          </a:p>
        </p:txBody>
      </p:sp>
      <p:sp>
        <p:nvSpPr>
          <p:cNvPr id="13" name="Titolo 1">
            <a:extLst>
              <a:ext uri="{FF2B5EF4-FFF2-40B4-BE49-F238E27FC236}">
                <a16:creationId xmlns:a16="http://schemas.microsoft.com/office/drawing/2014/main" id="{712C5FEB-CA38-B9BE-5888-4FDF5E2B83D7}"/>
              </a:ext>
            </a:extLst>
          </p:cNvPr>
          <p:cNvSpPr txBox="1">
            <a:spLocks/>
          </p:cNvSpPr>
          <p:nvPr/>
        </p:nvSpPr>
        <p:spPr>
          <a:xfrm>
            <a:off x="581890" y="1006143"/>
            <a:ext cx="6265717" cy="72736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i="1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it-IT" sz="2400" dirty="0"/>
              <a:t>1. Osservare i dati: Analisi Esplorativa</a:t>
            </a:r>
          </a:p>
        </p:txBody>
      </p:sp>
      <p:sp>
        <p:nvSpPr>
          <p:cNvPr id="3" name="Titolo 1">
            <a:extLst>
              <a:ext uri="{FF2B5EF4-FFF2-40B4-BE49-F238E27FC236}">
                <a16:creationId xmlns:a16="http://schemas.microsoft.com/office/drawing/2014/main" id="{C44537C3-3806-19D5-39C0-49E0C97842E1}"/>
              </a:ext>
            </a:extLst>
          </p:cNvPr>
          <p:cNvSpPr txBox="1">
            <a:spLocks/>
          </p:cNvSpPr>
          <p:nvPr/>
        </p:nvSpPr>
        <p:spPr>
          <a:xfrm>
            <a:off x="835647" y="1774570"/>
            <a:ext cx="6265717" cy="72736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i="1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it-IT" sz="1600" dirty="0">
                <a:latin typeface="+mn-lt"/>
              </a:rPr>
              <a:t>Studio delle relazioni tra variabili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2558B7A4-5855-40F8-31ED-1EA9EFCDF9D6}"/>
              </a:ext>
            </a:extLst>
          </p:cNvPr>
          <p:cNvSpPr txBox="1"/>
          <p:nvPr/>
        </p:nvSpPr>
        <p:spPr>
          <a:xfrm>
            <a:off x="951910" y="2665772"/>
            <a:ext cx="6820490" cy="2031325"/>
          </a:xfrm>
          <a:prstGeom prst="rect">
            <a:avLst/>
          </a:prstGeom>
          <a:solidFill>
            <a:srgbClr val="69B19A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it-IT" dirty="0" err="1">
                <a:latin typeface="Courier New" panose="02070309020205020404" pitchFamily="49" charset="0"/>
                <a:cs typeface="Courier New" panose="02070309020205020404" pitchFamily="49" charset="0"/>
              </a:rPr>
              <a:t>sns.pairplot</a:t>
            </a:r>
            <a:r>
              <a:rPr lang="it-IT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it-IT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it-IT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it-IT" dirty="0" err="1">
                <a:latin typeface="Courier New" panose="02070309020205020404" pitchFamily="49" charset="0"/>
                <a:cs typeface="Courier New" panose="02070309020205020404" pitchFamily="49" charset="0"/>
              </a:rPr>
              <a:t>hue</a:t>
            </a:r>
            <a:r>
              <a:rPr lang="it-IT" dirty="0">
                <a:latin typeface="Courier New" panose="02070309020205020404" pitchFamily="49" charset="0"/>
                <a:cs typeface="Courier New" panose="02070309020205020404" pitchFamily="49" charset="0"/>
              </a:rPr>
              <a:t>=‘target’)</a:t>
            </a:r>
          </a:p>
          <a:p>
            <a:endParaRPr lang="it-IT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it-IT" b="0" i="0" dirty="0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Matrice di Correlazione</a:t>
            </a:r>
          </a:p>
          <a:p>
            <a:r>
              <a:rPr lang="it-IT" b="0" i="0" dirty="0" err="1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correlation_matrix</a:t>
            </a:r>
            <a:r>
              <a:rPr lang="it-IT" b="0" i="0" dirty="0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it-IT" b="0" i="0" dirty="0" err="1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df.corr</a:t>
            </a:r>
            <a:r>
              <a:rPr lang="it-IT" b="0" i="0" dirty="0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lang="it-IT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it-IT" b="0" i="0" dirty="0" err="1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correlation_matrix</a:t>
            </a:r>
            <a:r>
              <a:rPr lang="it-IT" b="0" i="0" dirty="0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it-IT" b="0" i="0" dirty="0" err="1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df.corr</a:t>
            </a:r>
            <a:r>
              <a:rPr lang="it-IT" b="0" i="0" dirty="0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lang="it-IT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it-IT" b="0" i="0" dirty="0" err="1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sns.heatmap</a:t>
            </a:r>
            <a:r>
              <a:rPr lang="it-IT" b="0" i="0" dirty="0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it-IT" b="0" i="0" dirty="0" err="1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correlation_matrix</a:t>
            </a:r>
            <a:r>
              <a:rPr lang="it-IT" b="0" i="0" dirty="0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it-IT" b="0" i="0" dirty="0" err="1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annot</a:t>
            </a:r>
            <a:r>
              <a:rPr lang="it-IT" b="0" i="0" dirty="0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it-IT" b="0" i="0" dirty="0">
                <a:solidFill>
                  <a:srgbClr val="AF00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it-IT" b="0" i="0" dirty="0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it-IT" b="0" i="0" dirty="0" err="1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cmap</a:t>
            </a:r>
            <a:r>
              <a:rPr lang="it-IT" b="0" i="0" dirty="0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it-IT" b="0" i="0" dirty="0">
                <a:solidFill>
                  <a:srgbClr val="AF00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it-IT" b="0" i="0" dirty="0" err="1">
                <a:solidFill>
                  <a:srgbClr val="AF00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coolwarm</a:t>
            </a:r>
            <a:r>
              <a:rPr lang="it-IT" b="0" i="0" dirty="0">
                <a:solidFill>
                  <a:srgbClr val="AF00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it-IT" b="0" i="0" dirty="0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it-IT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9769514E-1D53-5225-2451-C20A213418D3}"/>
              </a:ext>
            </a:extLst>
          </p:cNvPr>
          <p:cNvSpPr txBox="1"/>
          <p:nvPr/>
        </p:nvSpPr>
        <p:spPr>
          <a:xfrm>
            <a:off x="8432846" y="4294633"/>
            <a:ext cx="33920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>
                <a:solidFill>
                  <a:srgbClr val="000000"/>
                </a:solidFill>
                <a:latin typeface="Courier New" panose="02070309020205020404" pitchFamily="49" charset="0"/>
              </a:rPr>
              <a:t># Supponiamo che il </a:t>
            </a:r>
            <a:r>
              <a:rPr lang="it-IT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DataFrame</a:t>
            </a:r>
            <a:r>
              <a:rPr lang="it-IT" sz="1200" dirty="0">
                <a:solidFill>
                  <a:srgbClr val="000000"/>
                </a:solidFill>
                <a:latin typeface="Courier New" panose="02070309020205020404" pitchFamily="49" charset="0"/>
              </a:rPr>
              <a:t> abbia un duplicato </a:t>
            </a:r>
          </a:p>
          <a:p>
            <a:r>
              <a:rPr lang="it-IT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df</a:t>
            </a:r>
            <a:r>
              <a:rPr lang="it-IT" sz="1200" dirty="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it-IT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pd.read_csv</a:t>
            </a:r>
            <a:r>
              <a:rPr lang="it-IT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(’</a:t>
            </a:r>
            <a:r>
              <a:rPr lang="it-IT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file.csv</a:t>
            </a:r>
            <a:r>
              <a:rPr lang="it-IT" sz="1200" dirty="0">
                <a:solidFill>
                  <a:srgbClr val="000000"/>
                </a:solidFill>
                <a:latin typeface="Courier New" panose="02070309020205020404" pitchFamily="49" charset="0"/>
              </a:rPr>
              <a:t>’)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1CDB9460-E8D5-75B0-A7FC-D95BED836C88}"/>
              </a:ext>
            </a:extLst>
          </p:cNvPr>
          <p:cNvSpPr txBox="1"/>
          <p:nvPr/>
        </p:nvSpPr>
        <p:spPr>
          <a:xfrm>
            <a:off x="984226" y="5086633"/>
            <a:ext cx="6755857" cy="646331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it-IT" b="1" i="1" dirty="0">
                <a:cs typeface="Courier New" panose="02070309020205020404" pitchFamily="49" charset="0"/>
              </a:rPr>
              <a:t>Multicollinearità: </a:t>
            </a:r>
            <a:r>
              <a:rPr lang="it-IT" dirty="0">
                <a:cs typeface="Courier New" panose="02070309020205020404" pitchFamily="49" charset="0"/>
              </a:rPr>
              <a:t>2 o più variabili indipendenti mostrano segni di elevata correlazione tra loro.</a:t>
            </a:r>
          </a:p>
        </p:txBody>
      </p:sp>
      <p:cxnSp>
        <p:nvCxnSpPr>
          <p:cNvPr id="14" name="Connettore 4 13">
            <a:extLst>
              <a:ext uri="{FF2B5EF4-FFF2-40B4-BE49-F238E27FC236}">
                <a16:creationId xmlns:a16="http://schemas.microsoft.com/office/drawing/2014/main" id="{496AD498-53B8-300E-1D79-860CA4D502C7}"/>
              </a:ext>
            </a:extLst>
          </p:cNvPr>
          <p:cNvCxnSpPr>
            <a:stCxn id="11" idx="1"/>
          </p:cNvCxnSpPr>
          <p:nvPr/>
        </p:nvCxnSpPr>
        <p:spPr>
          <a:xfrm rot="10800000" flipH="1" flipV="1">
            <a:off x="984225" y="5409798"/>
            <a:ext cx="993661" cy="901549"/>
          </a:xfrm>
          <a:prstGeom prst="bentConnector3">
            <a:avLst>
              <a:gd name="adj1" fmla="val -23006"/>
            </a:avLst>
          </a:prstGeom>
          <a:ln w="22225">
            <a:solidFill>
              <a:schemeClr val="tx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C8B40D8D-8DFF-3243-FCE2-F8479F11A8FC}"/>
              </a:ext>
            </a:extLst>
          </p:cNvPr>
          <p:cNvSpPr txBox="1"/>
          <p:nvPr/>
        </p:nvSpPr>
        <p:spPr>
          <a:xfrm>
            <a:off x="1977887" y="6122500"/>
            <a:ext cx="34786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È un problema? … Dipende!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B96604E6-6315-AB16-E823-A4A371333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70868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DB66A36-92A7-05F3-6022-C215574A8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7928" y="405113"/>
            <a:ext cx="3161963" cy="6076709"/>
          </a:xfrm>
        </p:spPr>
        <p:txBody>
          <a:bodyPr anchor="ctr">
            <a:normAutofit/>
          </a:bodyPr>
          <a:lstStyle/>
          <a:p>
            <a:pPr algn="ctr"/>
            <a:r>
              <a:rPr lang="it-IT" sz="3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Come si preparano i Dati?</a:t>
            </a:r>
            <a:br>
              <a:rPr lang="it-IT" sz="3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endParaRPr lang="it-IT" sz="38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9" name="Titolo 1">
            <a:extLst>
              <a:ext uri="{FF2B5EF4-FFF2-40B4-BE49-F238E27FC236}">
                <a16:creationId xmlns:a16="http://schemas.microsoft.com/office/drawing/2014/main" id="{B2B6F35E-7044-2DEB-05C3-24C57FD2460A}"/>
              </a:ext>
            </a:extLst>
          </p:cNvPr>
          <p:cNvSpPr txBox="1">
            <a:spLocks/>
          </p:cNvSpPr>
          <p:nvPr/>
        </p:nvSpPr>
        <p:spPr>
          <a:xfrm>
            <a:off x="166254" y="405113"/>
            <a:ext cx="3280064" cy="60103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i="1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algn="ctr"/>
            <a:r>
              <a:rPr lang="it-IT" b="1" i="0" dirty="0" err="1"/>
              <a:t>Pre</a:t>
            </a:r>
            <a:r>
              <a:rPr lang="it-IT" b="1" i="0" dirty="0"/>
              <a:t>-processing</a:t>
            </a:r>
          </a:p>
        </p:txBody>
      </p:sp>
      <p:sp>
        <p:nvSpPr>
          <p:cNvPr id="13" name="Titolo 1">
            <a:extLst>
              <a:ext uri="{FF2B5EF4-FFF2-40B4-BE49-F238E27FC236}">
                <a16:creationId xmlns:a16="http://schemas.microsoft.com/office/drawing/2014/main" id="{712C5FEB-CA38-B9BE-5888-4FDF5E2B83D7}"/>
              </a:ext>
            </a:extLst>
          </p:cNvPr>
          <p:cNvSpPr txBox="1">
            <a:spLocks/>
          </p:cNvSpPr>
          <p:nvPr/>
        </p:nvSpPr>
        <p:spPr>
          <a:xfrm>
            <a:off x="581890" y="1006143"/>
            <a:ext cx="6265717" cy="72736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i="1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it-IT" sz="2400" dirty="0"/>
              <a:t>1. Osservare i dati: Analisi Esplorativa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9769514E-1D53-5225-2451-C20A213418D3}"/>
              </a:ext>
            </a:extLst>
          </p:cNvPr>
          <p:cNvSpPr txBox="1"/>
          <p:nvPr/>
        </p:nvSpPr>
        <p:spPr>
          <a:xfrm>
            <a:off x="8432846" y="4294633"/>
            <a:ext cx="33920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>
                <a:solidFill>
                  <a:srgbClr val="000000"/>
                </a:solidFill>
                <a:latin typeface="Courier New" panose="02070309020205020404" pitchFamily="49" charset="0"/>
              </a:rPr>
              <a:t># Supponiamo che il </a:t>
            </a:r>
            <a:r>
              <a:rPr lang="it-IT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DataFrame</a:t>
            </a:r>
            <a:r>
              <a:rPr lang="it-IT" sz="1200" dirty="0">
                <a:solidFill>
                  <a:srgbClr val="000000"/>
                </a:solidFill>
                <a:latin typeface="Courier New" panose="02070309020205020404" pitchFamily="49" charset="0"/>
              </a:rPr>
              <a:t> abbia un duplicato </a:t>
            </a:r>
          </a:p>
          <a:p>
            <a:r>
              <a:rPr lang="it-IT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df</a:t>
            </a:r>
            <a:r>
              <a:rPr lang="it-IT" sz="1200" dirty="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it-IT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pd.read_csv</a:t>
            </a:r>
            <a:r>
              <a:rPr lang="it-IT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(’</a:t>
            </a:r>
            <a:r>
              <a:rPr lang="it-IT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file.csv</a:t>
            </a:r>
            <a:r>
              <a:rPr lang="it-IT" sz="1200" dirty="0">
                <a:solidFill>
                  <a:srgbClr val="000000"/>
                </a:solidFill>
                <a:latin typeface="Courier New" panose="02070309020205020404" pitchFamily="49" charset="0"/>
              </a:rPr>
              <a:t>’)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1CDB9460-E8D5-75B0-A7FC-D95BED836C88}"/>
              </a:ext>
            </a:extLst>
          </p:cNvPr>
          <p:cNvSpPr txBox="1"/>
          <p:nvPr/>
        </p:nvSpPr>
        <p:spPr>
          <a:xfrm>
            <a:off x="984226" y="2114837"/>
            <a:ext cx="6755857" cy="646331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it-IT" b="1" i="1" dirty="0">
                <a:cs typeface="Courier New" panose="02070309020205020404" pitchFamily="49" charset="0"/>
              </a:rPr>
              <a:t>Multicollinearità: </a:t>
            </a:r>
            <a:r>
              <a:rPr lang="it-IT" dirty="0">
                <a:cs typeface="Courier New" panose="02070309020205020404" pitchFamily="49" charset="0"/>
              </a:rPr>
              <a:t>2 o più variabili indipendenti mostrano segni di elevata correlazione tra loro.</a:t>
            </a:r>
          </a:p>
        </p:txBody>
      </p:sp>
      <p:cxnSp>
        <p:nvCxnSpPr>
          <p:cNvPr id="14" name="Connettore 4 13">
            <a:extLst>
              <a:ext uri="{FF2B5EF4-FFF2-40B4-BE49-F238E27FC236}">
                <a16:creationId xmlns:a16="http://schemas.microsoft.com/office/drawing/2014/main" id="{496AD498-53B8-300E-1D79-860CA4D502C7}"/>
              </a:ext>
            </a:extLst>
          </p:cNvPr>
          <p:cNvCxnSpPr>
            <a:stCxn id="11" idx="1"/>
          </p:cNvCxnSpPr>
          <p:nvPr/>
        </p:nvCxnSpPr>
        <p:spPr>
          <a:xfrm rot="10800000" flipH="1" flipV="1">
            <a:off x="984225" y="2438002"/>
            <a:ext cx="993661" cy="901549"/>
          </a:xfrm>
          <a:prstGeom prst="bentConnector3">
            <a:avLst>
              <a:gd name="adj1" fmla="val -23006"/>
            </a:avLst>
          </a:prstGeom>
          <a:ln w="22225">
            <a:solidFill>
              <a:schemeClr val="tx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C8B40D8D-8DFF-3243-FCE2-F8479F11A8FC}"/>
              </a:ext>
            </a:extLst>
          </p:cNvPr>
          <p:cNvSpPr txBox="1"/>
          <p:nvPr/>
        </p:nvSpPr>
        <p:spPr>
          <a:xfrm>
            <a:off x="1977887" y="3047007"/>
            <a:ext cx="576219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0" i="0" dirty="0">
                <a:solidFill>
                  <a:srgbClr val="0D0D0D"/>
                </a:solidFill>
                <a:effectLst/>
              </a:rPr>
              <a:t>Può causare </a:t>
            </a:r>
            <a:r>
              <a:rPr lang="it-IT" b="1" i="0" dirty="0">
                <a:solidFill>
                  <a:srgbClr val="0D0D0D"/>
                </a:solidFill>
                <a:effectLst/>
              </a:rPr>
              <a:t>problemi</a:t>
            </a:r>
            <a:r>
              <a:rPr lang="it-IT" b="0" i="0" dirty="0">
                <a:solidFill>
                  <a:srgbClr val="0D0D0D"/>
                </a:solidFill>
                <a:effectLst/>
              </a:rPr>
              <a:t> con l'interpretazione dei risultati del </a:t>
            </a:r>
            <a:r>
              <a:rPr lang="it-IT" b="1" i="0" dirty="0">
                <a:solidFill>
                  <a:srgbClr val="0D0D0D"/>
                </a:solidFill>
                <a:effectLst/>
              </a:rPr>
              <a:t>modello di regressione</a:t>
            </a:r>
            <a:r>
              <a:rPr lang="it-IT" b="0" i="0" dirty="0">
                <a:solidFill>
                  <a:srgbClr val="0D0D0D"/>
                </a:solidFill>
                <a:effectLst/>
              </a:rPr>
              <a:t>, nei compiti invece di </a:t>
            </a:r>
            <a:r>
              <a:rPr lang="it-IT" b="0" i="1" dirty="0">
                <a:solidFill>
                  <a:srgbClr val="0D0D0D"/>
                </a:solidFill>
                <a:effectLst/>
              </a:rPr>
              <a:t>previsione non è necessario gestirla anche se: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rgbClr val="0D0D0D"/>
                </a:solidFill>
                <a:effectLst/>
              </a:rPr>
              <a:t>può contribuire all'</a:t>
            </a:r>
            <a:r>
              <a:rPr lang="it-IT" b="0" i="0" dirty="0" err="1">
                <a:solidFill>
                  <a:srgbClr val="0D0D0D"/>
                </a:solidFill>
                <a:effectLst/>
              </a:rPr>
              <a:t>overfitting</a:t>
            </a:r>
            <a:endParaRPr lang="it-IT" b="0" i="0" dirty="0">
              <a:solidFill>
                <a:srgbClr val="0D0D0D"/>
              </a:solidFill>
              <a:effectLst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rgbClr val="0D0D0D"/>
                </a:solidFill>
                <a:effectLst/>
              </a:rPr>
              <a:t>può complicare</a:t>
            </a:r>
            <a:r>
              <a:rPr lang="it-IT" dirty="0">
                <a:solidFill>
                  <a:srgbClr val="0D0D0D"/>
                </a:solidFill>
              </a:rPr>
              <a:t> la valutazione sull’interpretabilità</a:t>
            </a:r>
            <a:endParaRPr lang="it-IT" i="1" dirty="0"/>
          </a:p>
        </p:txBody>
      </p:sp>
      <p:cxnSp>
        <p:nvCxnSpPr>
          <p:cNvPr id="3" name="Connettore 4 2">
            <a:extLst>
              <a:ext uri="{FF2B5EF4-FFF2-40B4-BE49-F238E27FC236}">
                <a16:creationId xmlns:a16="http://schemas.microsoft.com/office/drawing/2014/main" id="{6641D558-87BB-768C-192D-574940F885DE}"/>
              </a:ext>
            </a:extLst>
          </p:cNvPr>
          <p:cNvCxnSpPr>
            <a:cxnSpLocks/>
          </p:cNvCxnSpPr>
          <p:nvPr/>
        </p:nvCxnSpPr>
        <p:spPr>
          <a:xfrm rot="16200000" flipH="1">
            <a:off x="132455" y="3971853"/>
            <a:ext cx="2532091" cy="1267488"/>
          </a:xfrm>
          <a:prstGeom prst="bentConnector2">
            <a:avLst/>
          </a:prstGeom>
          <a:ln w="22225">
            <a:solidFill>
              <a:schemeClr val="tx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5E6CEC5-DBB2-FDC6-CFCD-AD5566AE3085}"/>
              </a:ext>
            </a:extLst>
          </p:cNvPr>
          <p:cNvSpPr txBox="1"/>
          <p:nvPr/>
        </p:nvSpPr>
        <p:spPr>
          <a:xfrm>
            <a:off x="2041671" y="5271478"/>
            <a:ext cx="609914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In alcuni casi, entrambe le feature possono contenere </a:t>
            </a:r>
            <a:r>
              <a:rPr lang="it-IT" b="1" dirty="0"/>
              <a:t>informazioni complementari</a:t>
            </a:r>
            <a:r>
              <a:rPr lang="it-IT" dirty="0"/>
              <a:t> e rilevanti per il modello. In questi scenari, rimuovere una delle due potrebbe comportare una perdita di dati utili.</a:t>
            </a:r>
            <a:endParaRPr lang="it-IT" dirty="0">
              <a:solidFill>
                <a:srgbClr val="0D0D0D"/>
              </a:solidFill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6E871F8-D790-922F-0E8B-80E94726D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64972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DB66A36-92A7-05F3-6022-C215574A8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7928" y="405113"/>
            <a:ext cx="3161963" cy="6076709"/>
          </a:xfrm>
        </p:spPr>
        <p:txBody>
          <a:bodyPr anchor="ctr">
            <a:normAutofit/>
          </a:bodyPr>
          <a:lstStyle/>
          <a:p>
            <a:pPr algn="ctr"/>
            <a:r>
              <a:rPr lang="it-IT" sz="3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Come si preparano i Dati?</a:t>
            </a:r>
            <a:br>
              <a:rPr lang="it-IT" sz="3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endParaRPr lang="it-IT" sz="38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9" name="Titolo 1">
            <a:extLst>
              <a:ext uri="{FF2B5EF4-FFF2-40B4-BE49-F238E27FC236}">
                <a16:creationId xmlns:a16="http://schemas.microsoft.com/office/drawing/2014/main" id="{B2B6F35E-7044-2DEB-05C3-24C57FD2460A}"/>
              </a:ext>
            </a:extLst>
          </p:cNvPr>
          <p:cNvSpPr txBox="1">
            <a:spLocks/>
          </p:cNvSpPr>
          <p:nvPr/>
        </p:nvSpPr>
        <p:spPr>
          <a:xfrm>
            <a:off x="166254" y="405113"/>
            <a:ext cx="3280064" cy="60103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i="1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algn="ctr"/>
            <a:r>
              <a:rPr lang="it-IT" b="1" i="0" dirty="0" err="1"/>
              <a:t>Pre</a:t>
            </a:r>
            <a:r>
              <a:rPr lang="it-IT" b="1" i="0" dirty="0"/>
              <a:t>-processing</a:t>
            </a:r>
          </a:p>
        </p:txBody>
      </p:sp>
      <p:sp>
        <p:nvSpPr>
          <p:cNvPr id="13" name="Titolo 1">
            <a:extLst>
              <a:ext uri="{FF2B5EF4-FFF2-40B4-BE49-F238E27FC236}">
                <a16:creationId xmlns:a16="http://schemas.microsoft.com/office/drawing/2014/main" id="{712C5FEB-CA38-B9BE-5888-4FDF5E2B83D7}"/>
              </a:ext>
            </a:extLst>
          </p:cNvPr>
          <p:cNvSpPr txBox="1">
            <a:spLocks/>
          </p:cNvSpPr>
          <p:nvPr/>
        </p:nvSpPr>
        <p:spPr>
          <a:xfrm>
            <a:off x="581890" y="1006143"/>
            <a:ext cx="6265717" cy="72736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i="1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it-IT" sz="2400" dirty="0"/>
              <a:t>1. Osservare i dati: Analisi Esplorativa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9769514E-1D53-5225-2451-C20A213418D3}"/>
              </a:ext>
            </a:extLst>
          </p:cNvPr>
          <p:cNvSpPr txBox="1"/>
          <p:nvPr/>
        </p:nvSpPr>
        <p:spPr>
          <a:xfrm>
            <a:off x="8432846" y="4294633"/>
            <a:ext cx="33920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>
                <a:solidFill>
                  <a:srgbClr val="000000"/>
                </a:solidFill>
                <a:latin typeface="Courier New" panose="02070309020205020404" pitchFamily="49" charset="0"/>
              </a:rPr>
              <a:t># Supponiamo che il </a:t>
            </a:r>
            <a:r>
              <a:rPr lang="it-IT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DataFrame</a:t>
            </a:r>
            <a:r>
              <a:rPr lang="it-IT" sz="1200" dirty="0">
                <a:solidFill>
                  <a:srgbClr val="000000"/>
                </a:solidFill>
                <a:latin typeface="Courier New" panose="02070309020205020404" pitchFamily="49" charset="0"/>
              </a:rPr>
              <a:t> abbia un duplicato </a:t>
            </a:r>
          </a:p>
          <a:p>
            <a:r>
              <a:rPr lang="it-IT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df</a:t>
            </a:r>
            <a:r>
              <a:rPr lang="it-IT" sz="1200" dirty="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it-IT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pd.read_csv</a:t>
            </a:r>
            <a:r>
              <a:rPr lang="it-IT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(’</a:t>
            </a:r>
            <a:r>
              <a:rPr lang="it-IT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file.csv</a:t>
            </a:r>
            <a:r>
              <a:rPr lang="it-IT" sz="1200" dirty="0">
                <a:solidFill>
                  <a:srgbClr val="000000"/>
                </a:solidFill>
                <a:latin typeface="Courier New" panose="02070309020205020404" pitchFamily="49" charset="0"/>
              </a:rPr>
              <a:t>’)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1CDB9460-E8D5-75B0-A7FC-D95BED836C88}"/>
              </a:ext>
            </a:extLst>
          </p:cNvPr>
          <p:cNvSpPr txBox="1"/>
          <p:nvPr/>
        </p:nvSpPr>
        <p:spPr>
          <a:xfrm>
            <a:off x="984226" y="2114837"/>
            <a:ext cx="6755857" cy="646331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it-IT" b="1" i="1" dirty="0">
                <a:cs typeface="Courier New" panose="02070309020205020404" pitchFamily="49" charset="0"/>
              </a:rPr>
              <a:t>Multicollinearità: </a:t>
            </a:r>
            <a:r>
              <a:rPr lang="it-IT" dirty="0">
                <a:cs typeface="Courier New" panose="02070309020205020404" pitchFamily="49" charset="0"/>
              </a:rPr>
              <a:t>2 o più variabili indipendenti mostrano segni di elevata correlazione tra loro.</a:t>
            </a:r>
          </a:p>
        </p:txBody>
      </p:sp>
      <p:cxnSp>
        <p:nvCxnSpPr>
          <p:cNvPr id="14" name="Connettore 4 13">
            <a:extLst>
              <a:ext uri="{FF2B5EF4-FFF2-40B4-BE49-F238E27FC236}">
                <a16:creationId xmlns:a16="http://schemas.microsoft.com/office/drawing/2014/main" id="{496AD498-53B8-300E-1D79-860CA4D502C7}"/>
              </a:ext>
            </a:extLst>
          </p:cNvPr>
          <p:cNvCxnSpPr>
            <a:stCxn id="11" idx="1"/>
          </p:cNvCxnSpPr>
          <p:nvPr/>
        </p:nvCxnSpPr>
        <p:spPr>
          <a:xfrm rot="10800000" flipH="1" flipV="1">
            <a:off x="984225" y="2438002"/>
            <a:ext cx="993661" cy="901549"/>
          </a:xfrm>
          <a:prstGeom prst="bentConnector3">
            <a:avLst>
              <a:gd name="adj1" fmla="val -23006"/>
            </a:avLst>
          </a:prstGeom>
          <a:ln w="22225">
            <a:solidFill>
              <a:schemeClr val="tx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C8B40D8D-8DFF-3243-FCE2-F8479F11A8FC}"/>
              </a:ext>
            </a:extLst>
          </p:cNvPr>
          <p:cNvSpPr txBox="1"/>
          <p:nvPr/>
        </p:nvSpPr>
        <p:spPr>
          <a:xfrm>
            <a:off x="1977887" y="3047007"/>
            <a:ext cx="576219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0" i="0" dirty="0">
                <a:solidFill>
                  <a:srgbClr val="0D0D0D"/>
                </a:solidFill>
                <a:effectLst/>
              </a:rPr>
              <a:t>Può causare </a:t>
            </a:r>
            <a:r>
              <a:rPr lang="it-IT" b="1" i="0" dirty="0">
                <a:solidFill>
                  <a:srgbClr val="0D0D0D"/>
                </a:solidFill>
                <a:effectLst/>
              </a:rPr>
              <a:t>problemi</a:t>
            </a:r>
            <a:r>
              <a:rPr lang="it-IT" b="0" i="0" dirty="0">
                <a:solidFill>
                  <a:srgbClr val="0D0D0D"/>
                </a:solidFill>
                <a:effectLst/>
              </a:rPr>
              <a:t> con l'interpretazione dei risultati del </a:t>
            </a:r>
            <a:r>
              <a:rPr lang="it-IT" b="1" i="0" dirty="0">
                <a:solidFill>
                  <a:srgbClr val="0D0D0D"/>
                </a:solidFill>
                <a:effectLst/>
              </a:rPr>
              <a:t>modello di regressione</a:t>
            </a:r>
            <a:r>
              <a:rPr lang="it-IT" b="0" i="0" dirty="0">
                <a:solidFill>
                  <a:srgbClr val="0D0D0D"/>
                </a:solidFill>
                <a:effectLst/>
              </a:rPr>
              <a:t>, nei compiti invece di </a:t>
            </a:r>
            <a:r>
              <a:rPr lang="it-IT" b="0" i="1" dirty="0">
                <a:solidFill>
                  <a:srgbClr val="0D0D0D"/>
                </a:solidFill>
                <a:effectLst/>
              </a:rPr>
              <a:t>previsione non è necessario gestirla anche se: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rgbClr val="0D0D0D"/>
                </a:solidFill>
                <a:effectLst/>
              </a:rPr>
              <a:t>può contribuire all'</a:t>
            </a:r>
            <a:r>
              <a:rPr lang="it-IT" b="0" i="0" dirty="0" err="1">
                <a:solidFill>
                  <a:srgbClr val="0D0D0D"/>
                </a:solidFill>
                <a:effectLst/>
              </a:rPr>
              <a:t>overfitting</a:t>
            </a:r>
            <a:endParaRPr lang="it-IT" b="0" i="0" dirty="0">
              <a:solidFill>
                <a:srgbClr val="0D0D0D"/>
              </a:solidFill>
              <a:effectLst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rgbClr val="0D0D0D"/>
                </a:solidFill>
                <a:effectLst/>
              </a:rPr>
              <a:t>può complicare</a:t>
            </a:r>
            <a:r>
              <a:rPr lang="it-IT" dirty="0">
                <a:solidFill>
                  <a:srgbClr val="0D0D0D"/>
                </a:solidFill>
              </a:rPr>
              <a:t> la valutazione sull’interpretabilità</a:t>
            </a:r>
            <a:endParaRPr lang="it-IT" i="1" dirty="0"/>
          </a:p>
        </p:txBody>
      </p:sp>
      <p:cxnSp>
        <p:nvCxnSpPr>
          <p:cNvPr id="3" name="Connettore 4 2">
            <a:extLst>
              <a:ext uri="{FF2B5EF4-FFF2-40B4-BE49-F238E27FC236}">
                <a16:creationId xmlns:a16="http://schemas.microsoft.com/office/drawing/2014/main" id="{6641D558-87BB-768C-192D-574940F885DE}"/>
              </a:ext>
            </a:extLst>
          </p:cNvPr>
          <p:cNvCxnSpPr>
            <a:cxnSpLocks/>
          </p:cNvCxnSpPr>
          <p:nvPr/>
        </p:nvCxnSpPr>
        <p:spPr>
          <a:xfrm rot="16200000" flipH="1">
            <a:off x="132455" y="3971853"/>
            <a:ext cx="2532091" cy="1267488"/>
          </a:xfrm>
          <a:prstGeom prst="bentConnector2">
            <a:avLst/>
          </a:prstGeom>
          <a:ln w="22225">
            <a:solidFill>
              <a:schemeClr val="tx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5E6CEC5-DBB2-FDC6-CFCD-AD5566AE3085}"/>
              </a:ext>
            </a:extLst>
          </p:cNvPr>
          <p:cNvSpPr txBox="1"/>
          <p:nvPr/>
        </p:nvSpPr>
        <p:spPr>
          <a:xfrm>
            <a:off x="2041671" y="5271478"/>
            <a:ext cx="609914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In alcuni casi, entrambe le feature possono contenere </a:t>
            </a:r>
            <a:r>
              <a:rPr lang="it-IT" b="1" dirty="0"/>
              <a:t>informazioni complementari</a:t>
            </a:r>
            <a:r>
              <a:rPr lang="it-IT" dirty="0"/>
              <a:t> e rilevanti per il modello. In questi scenari, rimuovere una delle due potrebbe comportare una perdita di dati utili.</a:t>
            </a:r>
            <a:endParaRPr lang="it-IT" dirty="0">
              <a:solidFill>
                <a:srgbClr val="0D0D0D"/>
              </a:solidFill>
            </a:endParaRP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0864A402-BACA-ED35-C058-F05C15719D88}"/>
              </a:ext>
            </a:extLst>
          </p:cNvPr>
          <p:cNvSpPr txBox="1"/>
          <p:nvPr/>
        </p:nvSpPr>
        <p:spPr>
          <a:xfrm>
            <a:off x="8432845" y="5548476"/>
            <a:ext cx="3392009" cy="830997"/>
          </a:xfrm>
          <a:prstGeom prst="rect">
            <a:avLst/>
          </a:prstGeom>
          <a:noFill/>
          <a:ln w="34925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endParaRPr lang="it-IT" sz="1200" b="1" dirty="0"/>
          </a:p>
          <a:p>
            <a:r>
              <a:rPr lang="it-IT" sz="1200" b="1" dirty="0"/>
              <a:t>Età e Anni di Esperienza</a:t>
            </a:r>
            <a:r>
              <a:rPr lang="it-IT" sz="1200" dirty="0"/>
              <a:t> → Sono correlati ma la </a:t>
            </a:r>
            <a:r>
              <a:rPr lang="it-IT" sz="1200" b="1" dirty="0"/>
              <a:t>prima</a:t>
            </a:r>
            <a:r>
              <a:rPr lang="it-IT" sz="1200" dirty="0"/>
              <a:t> è utile per analisi demografiche e la </a:t>
            </a:r>
            <a:r>
              <a:rPr lang="it-IT" sz="1200" b="1" dirty="0"/>
              <a:t>seconda</a:t>
            </a:r>
            <a:r>
              <a:rPr lang="it-IT" sz="1200" dirty="0"/>
              <a:t> per performance lavorative.</a:t>
            </a:r>
          </a:p>
        </p:txBody>
      </p: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5FABE0E5-403A-208F-0995-D70D84826E2E}"/>
              </a:ext>
            </a:extLst>
          </p:cNvPr>
          <p:cNvCxnSpPr>
            <a:cxnSpLocks/>
          </p:cNvCxnSpPr>
          <p:nvPr/>
        </p:nvCxnSpPr>
        <p:spPr>
          <a:xfrm>
            <a:off x="7632453" y="5871641"/>
            <a:ext cx="721918" cy="1"/>
          </a:xfrm>
          <a:prstGeom prst="straightConnector1">
            <a:avLst/>
          </a:prstGeom>
          <a:ln w="2222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C5BF4F81-E071-BFAD-7E0F-172064883919}"/>
              </a:ext>
            </a:extLst>
          </p:cNvPr>
          <p:cNvSpPr txBox="1"/>
          <p:nvPr/>
        </p:nvSpPr>
        <p:spPr>
          <a:xfrm>
            <a:off x="8422591" y="5512661"/>
            <a:ext cx="14517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b="1" dirty="0"/>
              <a:t>Esempio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7C33B39-585C-D820-8A3B-9C3BFC3B44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812566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1">
            <a:extLst>
              <a:ext uri="{FF2B5EF4-FFF2-40B4-BE49-F238E27FC236}">
                <a16:creationId xmlns:a16="http://schemas.microsoft.com/office/drawing/2014/main" id="{B2B6F35E-7044-2DEB-05C3-24C57FD2460A}"/>
              </a:ext>
            </a:extLst>
          </p:cNvPr>
          <p:cNvSpPr txBox="1">
            <a:spLocks/>
          </p:cNvSpPr>
          <p:nvPr/>
        </p:nvSpPr>
        <p:spPr>
          <a:xfrm>
            <a:off x="166254" y="405113"/>
            <a:ext cx="3280064" cy="60103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i="1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algn="ctr"/>
            <a:r>
              <a:rPr lang="it-IT" b="1" i="0" dirty="0" err="1"/>
              <a:t>Pre</a:t>
            </a:r>
            <a:r>
              <a:rPr lang="it-IT" b="1" i="0" dirty="0"/>
              <a:t>-processing</a:t>
            </a:r>
          </a:p>
        </p:txBody>
      </p:sp>
      <p:sp>
        <p:nvSpPr>
          <p:cNvPr id="13" name="Titolo 1">
            <a:extLst>
              <a:ext uri="{FF2B5EF4-FFF2-40B4-BE49-F238E27FC236}">
                <a16:creationId xmlns:a16="http://schemas.microsoft.com/office/drawing/2014/main" id="{712C5FEB-CA38-B9BE-5888-4FDF5E2B83D7}"/>
              </a:ext>
            </a:extLst>
          </p:cNvPr>
          <p:cNvSpPr txBox="1">
            <a:spLocks/>
          </p:cNvSpPr>
          <p:nvPr/>
        </p:nvSpPr>
        <p:spPr>
          <a:xfrm>
            <a:off x="596270" y="1317872"/>
            <a:ext cx="3708252" cy="41563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i="1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it-IT" sz="2400" dirty="0"/>
              <a:t>2. Trasformare i dati</a:t>
            </a:r>
          </a:p>
        </p:txBody>
      </p:sp>
      <p:sp>
        <p:nvSpPr>
          <p:cNvPr id="3" name="Titolo 1">
            <a:extLst>
              <a:ext uri="{FF2B5EF4-FFF2-40B4-BE49-F238E27FC236}">
                <a16:creationId xmlns:a16="http://schemas.microsoft.com/office/drawing/2014/main" id="{B766A7CD-C1B8-7DBF-BB9C-9E9D0B2FF5CB}"/>
              </a:ext>
            </a:extLst>
          </p:cNvPr>
          <p:cNvSpPr txBox="1">
            <a:spLocks/>
          </p:cNvSpPr>
          <p:nvPr/>
        </p:nvSpPr>
        <p:spPr>
          <a:xfrm>
            <a:off x="835647" y="1774570"/>
            <a:ext cx="6265717" cy="72736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i="1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it-IT" sz="1600" dirty="0">
                <a:latin typeface="+mn-lt"/>
              </a:rPr>
              <a:t>NORMALIZZAZIONE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CB4EE27E-16A0-1FE7-6832-D87435CCC51C}"/>
              </a:ext>
            </a:extLst>
          </p:cNvPr>
          <p:cNvSpPr txBox="1"/>
          <p:nvPr/>
        </p:nvSpPr>
        <p:spPr>
          <a:xfrm>
            <a:off x="835647" y="2790605"/>
            <a:ext cx="66802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it-IT" b="0" i="0" dirty="0">
                <a:solidFill>
                  <a:srgbClr val="0D0D0D"/>
                </a:solidFill>
                <a:effectLst/>
              </a:rPr>
              <a:t>La </a:t>
            </a:r>
            <a:r>
              <a:rPr lang="it-IT" b="1" i="1" dirty="0">
                <a:solidFill>
                  <a:srgbClr val="0D0D0D"/>
                </a:solidFill>
                <a:effectLst/>
              </a:rPr>
              <a:t>normalizzazione</a:t>
            </a:r>
            <a:r>
              <a:rPr lang="it-IT" b="0" i="0" dirty="0">
                <a:solidFill>
                  <a:srgbClr val="0D0D0D"/>
                </a:solidFill>
                <a:effectLst/>
              </a:rPr>
              <a:t> (o </a:t>
            </a:r>
            <a:r>
              <a:rPr lang="it-IT" b="0" i="1" dirty="0">
                <a:solidFill>
                  <a:srgbClr val="0D0D0D"/>
                </a:solidFill>
                <a:effectLst/>
              </a:rPr>
              <a:t>Min-Max scaling</a:t>
            </a:r>
            <a:r>
              <a:rPr lang="it-IT" b="0" i="0" dirty="0">
                <a:solidFill>
                  <a:srgbClr val="0D0D0D"/>
                </a:solidFill>
                <a:effectLst/>
              </a:rPr>
              <a:t>) ridimensiona le caratteristiche in un range specificato, solitamente tra 0 e 1, o tra -1 e 1, per garantire che tutte le caratteristiche contribuiscano equamente al processo di apprendimento.</a:t>
            </a:r>
          </a:p>
          <a:p>
            <a:pPr algn="l"/>
            <a:endParaRPr lang="it-IT" dirty="0">
              <a:solidFill>
                <a:srgbClr val="0D0D0D"/>
              </a:solidFill>
            </a:endParaRPr>
          </a:p>
          <a:p>
            <a:pPr algn="l"/>
            <a:r>
              <a:rPr lang="it-IT" b="0" i="0" dirty="0">
                <a:solidFill>
                  <a:srgbClr val="0D0D0D"/>
                </a:solidFill>
                <a:effectLst/>
              </a:rPr>
              <a:t>Questo può essere particolarmente utile per gli algoritmi di ottimizzazione che sono sensibili alle scale delle caratteristiche, come i </a:t>
            </a:r>
            <a:r>
              <a:rPr lang="it-IT" b="0" i="1" dirty="0" err="1">
                <a:solidFill>
                  <a:srgbClr val="0D0D0D"/>
                </a:solidFill>
                <a:effectLst/>
              </a:rPr>
              <a:t>gradient-based</a:t>
            </a:r>
            <a:r>
              <a:rPr lang="it-IT" b="0" i="1" dirty="0">
                <a:solidFill>
                  <a:srgbClr val="0D0D0D"/>
                </a:solidFill>
                <a:effectLst/>
              </a:rPr>
              <a:t> </a:t>
            </a:r>
            <a:r>
              <a:rPr lang="it-IT" b="0" i="1" dirty="0" err="1">
                <a:solidFill>
                  <a:srgbClr val="0D0D0D"/>
                </a:solidFill>
                <a:effectLst/>
              </a:rPr>
              <a:t>optimizers</a:t>
            </a:r>
            <a:r>
              <a:rPr lang="it-IT" b="0" i="0" dirty="0">
                <a:solidFill>
                  <a:srgbClr val="0D0D0D"/>
                </a:solidFill>
                <a:effectLst/>
              </a:rPr>
              <a:t>. </a:t>
            </a:r>
            <a:endParaRPr lang="it-IT" dirty="0"/>
          </a:p>
        </p:txBody>
      </p:sp>
      <p:grpSp>
        <p:nvGrpSpPr>
          <p:cNvPr id="12" name="Gruppo 11">
            <a:extLst>
              <a:ext uri="{FF2B5EF4-FFF2-40B4-BE49-F238E27FC236}">
                <a16:creationId xmlns:a16="http://schemas.microsoft.com/office/drawing/2014/main" id="{A83A1C8F-9D7D-2782-2260-080994B8A91E}"/>
              </a:ext>
            </a:extLst>
          </p:cNvPr>
          <p:cNvGrpSpPr/>
          <p:nvPr/>
        </p:nvGrpSpPr>
        <p:grpSpPr>
          <a:xfrm>
            <a:off x="965310" y="5360043"/>
            <a:ext cx="2929467" cy="961238"/>
            <a:chOff x="8661399" y="4656666"/>
            <a:chExt cx="2929467" cy="96123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CasellaDiTesto 5">
                  <a:extLst>
                    <a:ext uri="{FF2B5EF4-FFF2-40B4-BE49-F238E27FC236}">
                      <a16:creationId xmlns:a16="http://schemas.microsoft.com/office/drawing/2014/main" id="{A3CA39A2-D0E8-6D86-850E-92A4DDB7A451}"/>
                    </a:ext>
                  </a:extLst>
                </p:cNvPr>
                <p:cNvSpPr txBox="1"/>
                <p:nvPr/>
              </p:nvSpPr>
              <p:spPr>
                <a:xfrm>
                  <a:off x="8664321" y="5024472"/>
                  <a:ext cx="2867575" cy="5934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𝑛𝑜𝑟𝑚</m:t>
                            </m:r>
                          </m:sub>
                        </m:sSub>
                        <m:r>
                          <a:rPr lang="it-IT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it-IT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it-IT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it-IT" i="1">
                                    <a:latin typeface="Cambria Math" panose="02040503050406030204" pitchFamily="18" charset="0"/>
                                  </a:rPr>
                                  <m:t>𝑚𝑖𝑛</m:t>
                                </m:r>
                              </m:sub>
                            </m:sSub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it-IT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𝑚𝑎𝑥</m:t>
                                </m:r>
                              </m:sub>
                            </m:s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it-IT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𝑚𝑖𝑛</m:t>
                                </m:r>
                              </m:sub>
                            </m:s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den>
                        </m:f>
                      </m:oMath>
                    </m:oMathPara>
                  </a14:m>
                  <a:endParaRPr lang="it-IT" dirty="0"/>
                </a:p>
              </p:txBody>
            </p:sp>
          </mc:Choice>
          <mc:Fallback xmlns="">
            <p:sp>
              <p:nvSpPr>
                <p:cNvPr id="6" name="CasellaDiTesto 5">
                  <a:extLst>
                    <a:ext uri="{FF2B5EF4-FFF2-40B4-BE49-F238E27FC236}">
                      <a16:creationId xmlns:a16="http://schemas.microsoft.com/office/drawing/2014/main" id="{A3CA39A2-D0E8-6D86-850E-92A4DDB7A45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64321" y="5024472"/>
                  <a:ext cx="2867575" cy="593432"/>
                </a:xfrm>
                <a:prstGeom prst="rect">
                  <a:avLst/>
                </a:prstGeom>
                <a:blipFill>
                  <a:blip r:embed="rId2"/>
                  <a:stretch>
                    <a:fillRect t="-6383" b="-14894"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CasellaDiTesto 6">
              <a:extLst>
                <a:ext uri="{FF2B5EF4-FFF2-40B4-BE49-F238E27FC236}">
                  <a16:creationId xmlns:a16="http://schemas.microsoft.com/office/drawing/2014/main" id="{A2ADE52B-390F-7A55-DC4C-8906B90BE765}"/>
                </a:ext>
              </a:extLst>
            </p:cNvPr>
            <p:cNvSpPr txBox="1"/>
            <p:nvPr/>
          </p:nvSpPr>
          <p:spPr>
            <a:xfrm>
              <a:off x="8661399" y="4656666"/>
              <a:ext cx="292946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200" b="1" i="1" dirty="0">
                  <a:latin typeface="+mn-lt"/>
                </a:rPr>
                <a:t>NORMALIZZAZIONE</a:t>
              </a:r>
            </a:p>
          </p:txBody>
        </p:sp>
      </p:grp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D38AE39A-BFE0-1850-935D-21C99006AA11}"/>
              </a:ext>
            </a:extLst>
          </p:cNvPr>
          <p:cNvSpPr txBox="1"/>
          <p:nvPr/>
        </p:nvSpPr>
        <p:spPr>
          <a:xfrm>
            <a:off x="8297224" y="1685678"/>
            <a:ext cx="3547644" cy="4154984"/>
          </a:xfrm>
          <a:prstGeom prst="rect">
            <a:avLst/>
          </a:prstGeom>
          <a:solidFill>
            <a:srgbClr val="69B19A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it-IT" sz="1200" b="0" i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it-IT" sz="1200" b="0" i="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sklearn.</a:t>
            </a:r>
            <a:r>
              <a:rPr lang="it-IT" sz="1200" b="0" i="0" dirty="0" err="1">
                <a:solidFill>
                  <a:srgbClr val="AF00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preprocessing</a:t>
            </a:r>
            <a:r>
              <a:rPr lang="it-IT" sz="1200" b="0" i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import </a:t>
            </a:r>
            <a:r>
              <a:rPr lang="it-IT" sz="1200" b="0" i="0" dirty="0" err="1">
                <a:solidFill>
                  <a:srgbClr val="AF00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StandardScaler</a:t>
            </a:r>
            <a:endParaRPr lang="it-IT" sz="1200" b="0" i="0" dirty="0">
              <a:solidFill>
                <a:srgbClr val="AF00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it-IT" sz="1200" b="0" i="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it-IT" sz="1200" b="0" i="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data_train</a:t>
            </a:r>
            <a:r>
              <a:rPr lang="it-IT" sz="1200" b="0" i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[...]  # Dati di addestramento</a:t>
            </a:r>
          </a:p>
          <a:p>
            <a:r>
              <a:rPr lang="it-IT" sz="1200" b="0" i="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data_test</a:t>
            </a:r>
            <a:r>
              <a:rPr lang="it-IT" sz="1200" b="0" i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[...]   # Dati di test</a:t>
            </a:r>
          </a:p>
          <a:p>
            <a:endParaRPr lang="it-IT" sz="1200" b="0" i="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it-IT" sz="1200" b="0" i="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scaler</a:t>
            </a:r>
            <a:r>
              <a:rPr lang="it-IT" sz="1200" b="0" i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it-IT" sz="1200" b="0" i="0" dirty="0" err="1">
                <a:solidFill>
                  <a:srgbClr val="AF00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StandardScaler</a:t>
            </a:r>
            <a:r>
              <a:rPr lang="it-IT" sz="1200" b="0" i="0" dirty="0">
                <a:solidFill>
                  <a:srgbClr val="AF00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it-IT" sz="1200" b="0" i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Inizializzazione del trasformatore</a:t>
            </a:r>
          </a:p>
          <a:p>
            <a:endParaRPr lang="it-IT" sz="1200" b="0" i="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it-IT" sz="1200" b="0" i="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data_train_scaled</a:t>
            </a:r>
            <a:r>
              <a:rPr lang="it-IT" sz="1200" b="0" i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it-IT" sz="1200" b="0" i="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scaler.</a:t>
            </a:r>
            <a:r>
              <a:rPr lang="it-IT" sz="1200" b="0" i="0" dirty="0" err="1">
                <a:solidFill>
                  <a:srgbClr val="AF00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fit_transform</a:t>
            </a:r>
            <a:r>
              <a:rPr lang="it-IT" sz="1200" b="0" i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it-IT" sz="1200" b="0" i="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data_train</a:t>
            </a:r>
            <a:r>
              <a:rPr lang="it-IT" sz="1200" b="0" i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# Adattamento e trasformazione dei dati di addestramento</a:t>
            </a:r>
          </a:p>
          <a:p>
            <a:endParaRPr lang="it-IT" sz="1200" b="0" i="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it-IT" sz="1200" b="0" i="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data_test_scaled</a:t>
            </a:r>
            <a:r>
              <a:rPr lang="it-IT" sz="1200" b="0" i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it-IT" sz="1200" b="0" i="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scaler.</a:t>
            </a:r>
            <a:r>
              <a:rPr lang="it-IT" sz="1200" b="0" i="0" dirty="0" err="1">
                <a:solidFill>
                  <a:srgbClr val="AF00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transform</a:t>
            </a:r>
            <a:r>
              <a:rPr lang="it-IT" sz="1200" b="0" i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it-IT" sz="1200" b="0" i="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data_test</a:t>
            </a:r>
            <a:r>
              <a:rPr lang="it-IT" sz="1200" b="0" i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# Trasformazione dei dati di test utilizzando i parametri calcolati durante il </a:t>
            </a:r>
            <a:r>
              <a:rPr lang="it-IT" sz="1200" b="0" i="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fit</a:t>
            </a:r>
            <a:endParaRPr lang="it-IT" sz="1200" b="0" i="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it-IT" sz="1200" b="0" i="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it-IT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7" name="Connettore 7 16">
            <a:extLst>
              <a:ext uri="{FF2B5EF4-FFF2-40B4-BE49-F238E27FC236}">
                <a16:creationId xmlns:a16="http://schemas.microsoft.com/office/drawing/2014/main" id="{50D38EA9-EEFB-1B77-3405-02A3AE88DA68}"/>
              </a:ext>
            </a:extLst>
          </p:cNvPr>
          <p:cNvCxnSpPr>
            <a:cxnSpLocks/>
          </p:cNvCxnSpPr>
          <p:nvPr/>
        </p:nvCxnSpPr>
        <p:spPr>
          <a:xfrm flipV="1">
            <a:off x="3362837" y="5622432"/>
            <a:ext cx="812910" cy="275724"/>
          </a:xfrm>
          <a:prstGeom prst="curvedConnector3">
            <a:avLst>
              <a:gd name="adj1" fmla="val 128121"/>
            </a:avLst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ttore 7 17">
            <a:extLst>
              <a:ext uri="{FF2B5EF4-FFF2-40B4-BE49-F238E27FC236}">
                <a16:creationId xmlns:a16="http://schemas.microsoft.com/office/drawing/2014/main" id="{E9CA076D-61BB-1A2A-4224-2FA9C9EF5FFF}"/>
              </a:ext>
            </a:extLst>
          </p:cNvPr>
          <p:cNvCxnSpPr>
            <a:cxnSpLocks/>
            <a:stCxn id="6" idx="2"/>
          </p:cNvCxnSpPr>
          <p:nvPr/>
        </p:nvCxnSpPr>
        <p:spPr>
          <a:xfrm rot="5400000">
            <a:off x="2084117" y="6277632"/>
            <a:ext cx="274255" cy="361553"/>
          </a:xfrm>
          <a:prstGeom prst="curvedConnector2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FF3914FF-C26A-55D6-310E-F274857941C3}"/>
              </a:ext>
            </a:extLst>
          </p:cNvPr>
          <p:cNvSpPr txBox="1"/>
          <p:nvPr/>
        </p:nvSpPr>
        <p:spPr>
          <a:xfrm>
            <a:off x="3603790" y="5371309"/>
            <a:ext cx="72942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50" i="1" dirty="0"/>
              <a:t>Valore Minimo</a:t>
            </a: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58B87F34-1DB7-8CC9-D482-94CAF9C09CD6}"/>
              </a:ext>
            </a:extLst>
          </p:cNvPr>
          <p:cNvSpPr txBox="1"/>
          <p:nvPr/>
        </p:nvSpPr>
        <p:spPr>
          <a:xfrm>
            <a:off x="1441571" y="6380092"/>
            <a:ext cx="72942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50" i="1" dirty="0"/>
              <a:t>Valore Massimo</a:t>
            </a:r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E766D012-CAAF-BADF-D67F-DFB6B0E2EA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16829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1">
            <a:extLst>
              <a:ext uri="{FF2B5EF4-FFF2-40B4-BE49-F238E27FC236}">
                <a16:creationId xmlns:a16="http://schemas.microsoft.com/office/drawing/2014/main" id="{B2B6F35E-7044-2DEB-05C3-24C57FD2460A}"/>
              </a:ext>
            </a:extLst>
          </p:cNvPr>
          <p:cNvSpPr txBox="1">
            <a:spLocks/>
          </p:cNvSpPr>
          <p:nvPr/>
        </p:nvSpPr>
        <p:spPr>
          <a:xfrm>
            <a:off x="166254" y="405113"/>
            <a:ext cx="3280064" cy="60103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i="1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algn="ctr"/>
            <a:r>
              <a:rPr lang="it-IT" b="1" i="0" dirty="0" err="1"/>
              <a:t>Pre</a:t>
            </a:r>
            <a:r>
              <a:rPr lang="it-IT" b="1" i="0" dirty="0"/>
              <a:t>-processing</a:t>
            </a:r>
          </a:p>
        </p:txBody>
      </p:sp>
      <p:sp>
        <p:nvSpPr>
          <p:cNvPr id="3" name="Titolo 1">
            <a:extLst>
              <a:ext uri="{FF2B5EF4-FFF2-40B4-BE49-F238E27FC236}">
                <a16:creationId xmlns:a16="http://schemas.microsoft.com/office/drawing/2014/main" id="{B766A7CD-C1B8-7DBF-BB9C-9E9D0B2FF5CB}"/>
              </a:ext>
            </a:extLst>
          </p:cNvPr>
          <p:cNvSpPr txBox="1">
            <a:spLocks/>
          </p:cNvSpPr>
          <p:nvPr/>
        </p:nvSpPr>
        <p:spPr>
          <a:xfrm>
            <a:off x="835647" y="1774570"/>
            <a:ext cx="6265717" cy="72736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i="1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it-IT" sz="1600" dirty="0">
                <a:latin typeface="+mn-lt"/>
              </a:rPr>
              <a:t>STANDARDIZZAZIONE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CB4EE27E-16A0-1FE7-6832-D87435CCC51C}"/>
              </a:ext>
            </a:extLst>
          </p:cNvPr>
          <p:cNvSpPr txBox="1"/>
          <p:nvPr/>
        </p:nvSpPr>
        <p:spPr>
          <a:xfrm>
            <a:off x="835647" y="2790605"/>
            <a:ext cx="66802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it-IT" b="0" i="0" dirty="0">
                <a:solidFill>
                  <a:srgbClr val="0D0D0D"/>
                </a:solidFill>
                <a:effectLst/>
              </a:rPr>
              <a:t>La </a:t>
            </a:r>
            <a:r>
              <a:rPr lang="it-IT" b="1" i="0" dirty="0">
                <a:solidFill>
                  <a:srgbClr val="0D0D0D"/>
                </a:solidFill>
                <a:effectLst/>
              </a:rPr>
              <a:t>standardizzazione</a:t>
            </a:r>
            <a:r>
              <a:rPr lang="it-IT" b="0" i="0" dirty="0">
                <a:solidFill>
                  <a:srgbClr val="0D0D0D"/>
                </a:solidFill>
                <a:effectLst/>
              </a:rPr>
              <a:t>, nota anche come </a:t>
            </a:r>
            <a:r>
              <a:rPr lang="it-IT" b="0" i="1" dirty="0" err="1">
                <a:solidFill>
                  <a:srgbClr val="0D0D0D"/>
                </a:solidFill>
                <a:effectLst/>
              </a:rPr>
              <a:t>Z</a:t>
            </a:r>
            <a:r>
              <a:rPr lang="it-IT" b="0" i="1" dirty="0">
                <a:solidFill>
                  <a:srgbClr val="0D0D0D"/>
                </a:solidFill>
                <a:effectLst/>
              </a:rPr>
              <a:t>-score </a:t>
            </a:r>
            <a:r>
              <a:rPr lang="it-IT" b="0" i="1" dirty="0" err="1">
                <a:solidFill>
                  <a:srgbClr val="0D0D0D"/>
                </a:solidFill>
                <a:effectLst/>
              </a:rPr>
              <a:t>normalization</a:t>
            </a:r>
            <a:r>
              <a:rPr lang="it-IT" b="0" i="0" dirty="0">
                <a:solidFill>
                  <a:srgbClr val="0D0D0D"/>
                </a:solidFill>
                <a:effectLst/>
              </a:rPr>
              <a:t>, trasforma le caratteristiche in modo tale che abbiano media 0 e deviazione standard 1. </a:t>
            </a:r>
          </a:p>
          <a:p>
            <a:pPr algn="l"/>
            <a:endParaRPr lang="it-IT" dirty="0">
              <a:solidFill>
                <a:srgbClr val="0D0D0D"/>
              </a:solidFill>
            </a:endParaRPr>
          </a:p>
          <a:p>
            <a:pPr algn="l"/>
            <a:r>
              <a:rPr lang="it-IT" b="0" i="0" dirty="0">
                <a:solidFill>
                  <a:srgbClr val="0D0D0D"/>
                </a:solidFill>
                <a:effectLst/>
              </a:rPr>
              <a:t>Questo processo permette ai modelli che sono sensibili alle variazioni di scala tra le variabili (come i modelli basati su distanze) di trattare tutte le caratteristiche allo stesso modo</a:t>
            </a:r>
            <a:endParaRPr lang="it-IT" dirty="0"/>
          </a:p>
        </p:txBody>
      </p:sp>
      <p:grpSp>
        <p:nvGrpSpPr>
          <p:cNvPr id="8" name="Gruppo 7">
            <a:extLst>
              <a:ext uri="{FF2B5EF4-FFF2-40B4-BE49-F238E27FC236}">
                <a16:creationId xmlns:a16="http://schemas.microsoft.com/office/drawing/2014/main" id="{B93DA073-8152-3E98-53B3-9EC7642B350F}"/>
              </a:ext>
            </a:extLst>
          </p:cNvPr>
          <p:cNvGrpSpPr/>
          <p:nvPr/>
        </p:nvGrpSpPr>
        <p:grpSpPr>
          <a:xfrm>
            <a:off x="835647" y="5308600"/>
            <a:ext cx="2929467" cy="893591"/>
            <a:chOff x="8661399" y="4656666"/>
            <a:chExt cx="2929467" cy="89359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CasellaDiTesto 5">
                  <a:extLst>
                    <a:ext uri="{FF2B5EF4-FFF2-40B4-BE49-F238E27FC236}">
                      <a16:creationId xmlns:a16="http://schemas.microsoft.com/office/drawing/2014/main" id="{A3CA39A2-D0E8-6D86-850E-92A4DDB7A451}"/>
                    </a:ext>
                  </a:extLst>
                </p:cNvPr>
                <p:cNvSpPr txBox="1"/>
                <p:nvPr/>
              </p:nvSpPr>
              <p:spPr>
                <a:xfrm>
                  <a:off x="8664321" y="5024472"/>
                  <a:ext cx="2867575" cy="52578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𝑠𝑡𝑎𝑛𝑑</m:t>
                            </m:r>
                          </m:sub>
                        </m:sSub>
                        <m:r>
                          <a:rPr lang="it-IT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it-IT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it-IT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den>
                        </m:f>
                      </m:oMath>
                    </m:oMathPara>
                  </a14:m>
                  <a:endParaRPr lang="it-IT" dirty="0"/>
                </a:p>
              </p:txBody>
            </p:sp>
          </mc:Choice>
          <mc:Fallback xmlns="">
            <p:sp>
              <p:nvSpPr>
                <p:cNvPr id="6" name="CasellaDiTesto 5">
                  <a:extLst>
                    <a:ext uri="{FF2B5EF4-FFF2-40B4-BE49-F238E27FC236}">
                      <a16:creationId xmlns:a16="http://schemas.microsoft.com/office/drawing/2014/main" id="{A3CA39A2-D0E8-6D86-850E-92A4DDB7A45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64321" y="5024472"/>
                  <a:ext cx="2867575" cy="525785"/>
                </a:xfrm>
                <a:prstGeom prst="rect">
                  <a:avLst/>
                </a:prstGeom>
                <a:blipFill>
                  <a:blip r:embed="rId2"/>
                  <a:stretch>
                    <a:fillRect t="-4651" b="-9302"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CasellaDiTesto 6">
              <a:extLst>
                <a:ext uri="{FF2B5EF4-FFF2-40B4-BE49-F238E27FC236}">
                  <a16:creationId xmlns:a16="http://schemas.microsoft.com/office/drawing/2014/main" id="{A2ADE52B-390F-7A55-DC4C-8906B90BE765}"/>
                </a:ext>
              </a:extLst>
            </p:cNvPr>
            <p:cNvSpPr txBox="1"/>
            <p:nvPr/>
          </p:nvSpPr>
          <p:spPr>
            <a:xfrm>
              <a:off x="8661399" y="4656666"/>
              <a:ext cx="292946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200" b="1" i="1" dirty="0">
                  <a:latin typeface="+mn-lt"/>
                </a:rPr>
                <a:t>STANDARDIZZAZIONE</a:t>
              </a:r>
            </a:p>
          </p:txBody>
        </p:sp>
      </p:grpSp>
      <p:sp>
        <p:nvSpPr>
          <p:cNvPr id="5" name="Titolo 1">
            <a:extLst>
              <a:ext uri="{FF2B5EF4-FFF2-40B4-BE49-F238E27FC236}">
                <a16:creationId xmlns:a16="http://schemas.microsoft.com/office/drawing/2014/main" id="{FB0C0366-6924-018F-8EFD-9E6C4917D74A}"/>
              </a:ext>
            </a:extLst>
          </p:cNvPr>
          <p:cNvSpPr txBox="1">
            <a:spLocks/>
          </p:cNvSpPr>
          <p:nvPr/>
        </p:nvSpPr>
        <p:spPr>
          <a:xfrm>
            <a:off x="596270" y="1317872"/>
            <a:ext cx="3708252" cy="41563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i="1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it-IT" sz="2400" dirty="0"/>
              <a:t>2. Trasformare i dati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8334516C-8332-8312-00FC-928FF0C1CE86}"/>
              </a:ext>
            </a:extLst>
          </p:cNvPr>
          <p:cNvSpPr txBox="1"/>
          <p:nvPr/>
        </p:nvSpPr>
        <p:spPr>
          <a:xfrm>
            <a:off x="8297224" y="1685678"/>
            <a:ext cx="3547644" cy="4708981"/>
          </a:xfrm>
          <a:prstGeom prst="rect">
            <a:avLst/>
          </a:prstGeom>
          <a:solidFill>
            <a:srgbClr val="69B19A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it-IT" sz="1200" b="0" i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it-IT" sz="1200" b="0" i="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sklearn.</a:t>
            </a:r>
            <a:r>
              <a:rPr lang="it-IT" sz="1200" b="0" i="0" dirty="0" err="1">
                <a:solidFill>
                  <a:srgbClr val="AF00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preprocessing</a:t>
            </a:r>
            <a:r>
              <a:rPr lang="it-IT" sz="1200" b="0" i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import </a:t>
            </a:r>
            <a:r>
              <a:rPr lang="it-IT" sz="1200" b="0" i="0" dirty="0" err="1">
                <a:solidFill>
                  <a:srgbClr val="AF00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MinMaxScaler</a:t>
            </a:r>
            <a:endParaRPr lang="it-IT" sz="1200" b="0" i="0" dirty="0">
              <a:solidFill>
                <a:srgbClr val="AF00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it-IT" sz="1200" b="0" i="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it-IT" sz="1200" b="0" i="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data_train</a:t>
            </a:r>
            <a:r>
              <a:rPr lang="it-IT" sz="1200" b="0" i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[...]  # Dati di addestramento</a:t>
            </a:r>
          </a:p>
          <a:p>
            <a:r>
              <a:rPr lang="it-IT" sz="1200" b="0" i="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data_test</a:t>
            </a:r>
            <a:r>
              <a:rPr lang="it-IT" sz="1200" b="0" i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[...]   # Dati di test</a:t>
            </a:r>
          </a:p>
          <a:p>
            <a:endParaRPr lang="it-IT" sz="1200" b="0" i="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it-IT" sz="1200" b="0" i="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min_max_scaler</a:t>
            </a:r>
            <a:r>
              <a:rPr lang="it-IT" sz="1200" b="0" i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it-IT" sz="1200" b="0" i="0" dirty="0" err="1">
                <a:solidFill>
                  <a:srgbClr val="AF00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MinMaxScaler</a:t>
            </a:r>
            <a:r>
              <a:rPr lang="it-IT" sz="1200" b="0" i="0" dirty="0">
                <a:solidFill>
                  <a:srgbClr val="AF00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    </a:t>
            </a:r>
            <a:r>
              <a:rPr lang="it-IT" sz="1200" b="0" i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#Inizializzazione del trasformatore</a:t>
            </a:r>
          </a:p>
          <a:p>
            <a:endParaRPr lang="it-IT" sz="1200" b="0" i="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it-IT" sz="1200" b="0" i="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it-IT" sz="1200" b="0" i="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data_train_scaled</a:t>
            </a:r>
            <a:r>
              <a:rPr lang="it-IT" sz="1200" b="0" i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it-IT" sz="1200" b="0" i="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min_max_scaler.</a:t>
            </a:r>
            <a:r>
              <a:rPr lang="it-IT" sz="1200" b="0" i="0" dirty="0" err="1">
                <a:solidFill>
                  <a:srgbClr val="AF00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fit_transform</a:t>
            </a:r>
            <a:r>
              <a:rPr lang="it-IT" sz="1200" b="0" i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it-IT" sz="1200" b="0" i="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data_train</a:t>
            </a:r>
            <a:r>
              <a:rPr lang="it-IT" sz="1200" b="0" i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#Adattamento e trasformazione dei dati di addestramento</a:t>
            </a:r>
          </a:p>
          <a:p>
            <a:endParaRPr lang="it-IT" sz="1200" b="0" i="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it-IT" sz="1200" b="0" i="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it-IT" sz="1200" b="0" i="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data_test_scaled</a:t>
            </a:r>
            <a:r>
              <a:rPr lang="it-IT" sz="1200" b="0" i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it-IT" sz="1200" b="0" i="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min_max_scaler.</a:t>
            </a:r>
            <a:r>
              <a:rPr lang="it-IT" sz="1200" b="0" i="0" dirty="0" err="1">
                <a:solidFill>
                  <a:srgbClr val="AF00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transform</a:t>
            </a:r>
            <a:r>
              <a:rPr lang="it-IT" sz="1200" b="0" i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it-IT" sz="1200" b="0" i="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data_test</a:t>
            </a:r>
            <a:r>
              <a:rPr lang="it-IT" sz="1200" b="0" i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#Trasformazione dei dati di test utilizzando i parametri calcolati durante il </a:t>
            </a:r>
            <a:r>
              <a:rPr lang="it-IT" sz="1200" b="0" i="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fit</a:t>
            </a:r>
            <a:endParaRPr lang="it-IT" sz="1200" b="0" i="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it-IT" sz="1200" b="0" i="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it-IT" sz="1200" b="0" i="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it-IT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2" name="Connettore 7 1">
            <a:extLst>
              <a:ext uri="{FF2B5EF4-FFF2-40B4-BE49-F238E27FC236}">
                <a16:creationId xmlns:a16="http://schemas.microsoft.com/office/drawing/2014/main" id="{B0EEF5DF-ECE0-EB3C-49A3-6B2B0FF5C751}"/>
              </a:ext>
            </a:extLst>
          </p:cNvPr>
          <p:cNvCxnSpPr>
            <a:cxnSpLocks/>
          </p:cNvCxnSpPr>
          <p:nvPr/>
        </p:nvCxnSpPr>
        <p:spPr>
          <a:xfrm flipV="1">
            <a:off x="3100476" y="5575807"/>
            <a:ext cx="812910" cy="275724"/>
          </a:xfrm>
          <a:prstGeom prst="curvedConnector3">
            <a:avLst>
              <a:gd name="adj1" fmla="val 128121"/>
            </a:avLst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38063852-ABE8-C2C8-64A4-0A17915233E4}"/>
              </a:ext>
            </a:extLst>
          </p:cNvPr>
          <p:cNvSpPr txBox="1"/>
          <p:nvPr/>
        </p:nvSpPr>
        <p:spPr>
          <a:xfrm>
            <a:off x="3341429" y="5324684"/>
            <a:ext cx="72942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50" i="1" dirty="0"/>
              <a:t>Valore Medio</a:t>
            </a:r>
          </a:p>
        </p:txBody>
      </p:sp>
      <p:cxnSp>
        <p:nvCxnSpPr>
          <p:cNvPr id="11" name="Connettore 7 10">
            <a:extLst>
              <a:ext uri="{FF2B5EF4-FFF2-40B4-BE49-F238E27FC236}">
                <a16:creationId xmlns:a16="http://schemas.microsoft.com/office/drawing/2014/main" id="{E4AB0E28-DA67-C9C4-8FAE-29B3AE96B606}"/>
              </a:ext>
            </a:extLst>
          </p:cNvPr>
          <p:cNvCxnSpPr>
            <a:cxnSpLocks/>
          </p:cNvCxnSpPr>
          <p:nvPr/>
        </p:nvCxnSpPr>
        <p:spPr>
          <a:xfrm rot="5400000">
            <a:off x="2084117" y="6277632"/>
            <a:ext cx="274255" cy="361553"/>
          </a:xfrm>
          <a:prstGeom prst="curvedConnector2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31EB1F82-DE43-41E3-9BA4-A85A1A0C602A}"/>
              </a:ext>
            </a:extLst>
          </p:cNvPr>
          <p:cNvSpPr txBox="1"/>
          <p:nvPr/>
        </p:nvSpPr>
        <p:spPr>
          <a:xfrm>
            <a:off x="1263913" y="6387787"/>
            <a:ext cx="103646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50" i="1" dirty="0"/>
              <a:t>Deviazione Standard</a:t>
            </a:r>
          </a:p>
        </p:txBody>
      </p:sp>
      <p:sp>
        <p:nvSpPr>
          <p:cNvPr id="14" name="Segnaposto numero diapositiva 13">
            <a:extLst>
              <a:ext uri="{FF2B5EF4-FFF2-40B4-BE49-F238E27FC236}">
                <a16:creationId xmlns:a16="http://schemas.microsoft.com/office/drawing/2014/main" id="{2326CC44-429B-334E-1EA9-B1C878B8F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4925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1">
            <a:extLst>
              <a:ext uri="{FF2B5EF4-FFF2-40B4-BE49-F238E27FC236}">
                <a16:creationId xmlns:a16="http://schemas.microsoft.com/office/drawing/2014/main" id="{B2B6F35E-7044-2DEB-05C3-24C57FD2460A}"/>
              </a:ext>
            </a:extLst>
          </p:cNvPr>
          <p:cNvSpPr txBox="1">
            <a:spLocks/>
          </p:cNvSpPr>
          <p:nvPr/>
        </p:nvSpPr>
        <p:spPr>
          <a:xfrm>
            <a:off x="166254" y="405113"/>
            <a:ext cx="3280064" cy="60103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i="1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algn="ctr"/>
            <a:r>
              <a:rPr lang="it-IT" b="1" i="0" dirty="0" err="1"/>
              <a:t>Pre</a:t>
            </a:r>
            <a:r>
              <a:rPr lang="it-IT" b="1" i="0" dirty="0"/>
              <a:t>-processing</a:t>
            </a:r>
          </a:p>
        </p:txBody>
      </p:sp>
      <p:sp>
        <p:nvSpPr>
          <p:cNvPr id="3" name="Titolo 1">
            <a:extLst>
              <a:ext uri="{FF2B5EF4-FFF2-40B4-BE49-F238E27FC236}">
                <a16:creationId xmlns:a16="http://schemas.microsoft.com/office/drawing/2014/main" id="{B766A7CD-C1B8-7DBF-BB9C-9E9D0B2FF5CB}"/>
              </a:ext>
            </a:extLst>
          </p:cNvPr>
          <p:cNvSpPr txBox="1">
            <a:spLocks/>
          </p:cNvSpPr>
          <p:nvPr/>
        </p:nvSpPr>
        <p:spPr>
          <a:xfrm>
            <a:off x="835647" y="1774570"/>
            <a:ext cx="6265717" cy="72736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i="1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algn="l"/>
            <a:r>
              <a:rPr lang="it-IT" sz="1600" b="0" dirty="0">
                <a:solidFill>
                  <a:srgbClr val="0D0D0D"/>
                </a:solidFill>
                <a:effectLst/>
                <a:latin typeface="+mn-lt"/>
              </a:rPr>
              <a:t>VARIABILI CATEGORIALI ORDINALI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CB4EE27E-16A0-1FE7-6832-D87435CCC51C}"/>
              </a:ext>
            </a:extLst>
          </p:cNvPr>
          <p:cNvSpPr txBox="1"/>
          <p:nvPr/>
        </p:nvSpPr>
        <p:spPr>
          <a:xfrm>
            <a:off x="835647" y="2790605"/>
            <a:ext cx="66802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it-IT" b="0" i="0" dirty="0">
                <a:solidFill>
                  <a:srgbClr val="0D0D0D"/>
                </a:solidFill>
                <a:effectLst/>
              </a:rPr>
              <a:t>Si tratta di categorie che hanno un ordine naturale e intrinseco, dove i confronti tra categorie hanno significato. L'ordine può indicare una classifica, una progressione o una scala di misura che non è quantificata da numeri ma da posizione relativa</a:t>
            </a:r>
          </a:p>
          <a:p>
            <a:pPr algn="l"/>
            <a:endParaRPr lang="it-IT" b="0" i="0" dirty="0">
              <a:solidFill>
                <a:srgbClr val="0D0D0D"/>
              </a:solidFill>
              <a:effectLst/>
            </a:endParaRPr>
          </a:p>
          <a:p>
            <a:pPr algn="l"/>
            <a:r>
              <a:rPr lang="it-IT" b="0" i="0" dirty="0">
                <a:solidFill>
                  <a:srgbClr val="0D0D0D"/>
                </a:solidFill>
                <a:effectLst/>
              </a:rPr>
              <a:t>Esempi di variabili categoriali ordinali includono:</a:t>
            </a:r>
          </a:p>
          <a:p>
            <a:pPr algn="l"/>
            <a:endParaRPr lang="it-IT" b="0" i="0" dirty="0">
              <a:solidFill>
                <a:srgbClr val="0D0D0D"/>
              </a:solidFill>
              <a:effectLst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rgbClr val="0D0D0D"/>
                </a:solidFill>
                <a:effectLst/>
              </a:rPr>
              <a:t>Livelli di istruzione (es. Scuola Superiore &lt; Laurea &lt; Laurea Magistrale &lt; Dottorato di Ricerca)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it-IT" dirty="0"/>
              <a:t>Stadi di una malattia (ad esempio, Stadio I &lt; Stadio II &lt; Stadio III &lt; Stadio IV)</a:t>
            </a:r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FB0C0366-6924-018F-8EFD-9E6C4917D74A}"/>
              </a:ext>
            </a:extLst>
          </p:cNvPr>
          <p:cNvSpPr txBox="1">
            <a:spLocks/>
          </p:cNvSpPr>
          <p:nvPr/>
        </p:nvSpPr>
        <p:spPr>
          <a:xfrm>
            <a:off x="596269" y="1317872"/>
            <a:ext cx="7167664" cy="41563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i="1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it-IT" sz="2200" dirty="0"/>
              <a:t>3. </a:t>
            </a:r>
            <a:r>
              <a:rPr lang="it-IT" sz="2200" i="0" dirty="0">
                <a:solidFill>
                  <a:srgbClr val="0D0D0D"/>
                </a:solidFill>
              </a:rPr>
              <a:t>G</a:t>
            </a:r>
            <a:r>
              <a:rPr lang="it-IT" sz="2200" b="0" i="0" dirty="0">
                <a:solidFill>
                  <a:srgbClr val="0D0D0D"/>
                </a:solidFill>
                <a:effectLst/>
              </a:rPr>
              <a:t>estione delle variabili categoriali</a:t>
            </a:r>
            <a:endParaRPr lang="it-IT" sz="2200" dirty="0"/>
          </a:p>
        </p:txBody>
      </p:sp>
      <p:pic>
        <p:nvPicPr>
          <p:cNvPr id="13" name="Immagine 12" descr="Immagine che contiene cerchio, arte&#10;&#10;Descrizione generata automaticamente">
            <a:extLst>
              <a:ext uri="{FF2B5EF4-FFF2-40B4-BE49-F238E27FC236}">
                <a16:creationId xmlns:a16="http://schemas.microsoft.com/office/drawing/2014/main" id="{43016F74-01FF-E2F6-895D-60DC9C6D97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4935" y="405113"/>
            <a:ext cx="3112590" cy="3283407"/>
          </a:xfrm>
          <a:prstGeom prst="rect">
            <a:avLst/>
          </a:prstGeom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944F6DF9-5DC3-160C-E225-59FF4A118476}"/>
              </a:ext>
            </a:extLst>
          </p:cNvPr>
          <p:cNvSpPr txBox="1"/>
          <p:nvPr/>
        </p:nvSpPr>
        <p:spPr>
          <a:xfrm>
            <a:off x="8366307" y="3043990"/>
            <a:ext cx="3301218" cy="2862322"/>
          </a:xfrm>
          <a:prstGeom prst="rect">
            <a:avLst/>
          </a:prstGeom>
          <a:solidFill>
            <a:srgbClr val="69B19A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it-IT" sz="1200" b="0" i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it-IT" sz="1200" b="0" i="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sklearn.</a:t>
            </a:r>
            <a:r>
              <a:rPr lang="it-IT" sz="1200" b="0" i="0" dirty="0" err="1">
                <a:solidFill>
                  <a:srgbClr val="AF00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preprocessing</a:t>
            </a:r>
            <a:r>
              <a:rPr lang="it-IT" sz="1200" b="0" i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import </a:t>
            </a:r>
            <a:r>
              <a:rPr lang="it-IT" sz="1200" b="0" i="0" dirty="0" err="1">
                <a:solidFill>
                  <a:srgbClr val="AF00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LabelEncoder</a:t>
            </a:r>
            <a:endParaRPr lang="it-IT" sz="1200" b="0" i="0" dirty="0">
              <a:solidFill>
                <a:srgbClr val="AF00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it-IT" sz="1200" b="0" i="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it-IT" sz="1200" b="0" i="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label_encoder</a:t>
            </a:r>
            <a:r>
              <a:rPr lang="it-IT" sz="1200" b="0" i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it-IT" sz="1200" b="0" i="0" dirty="0" err="1">
                <a:solidFill>
                  <a:srgbClr val="AF00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LabelEncoder</a:t>
            </a:r>
            <a:r>
              <a:rPr lang="it-IT" sz="1200" b="0" i="0" dirty="0">
                <a:solidFill>
                  <a:srgbClr val="AF00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it-IT" sz="1200" b="0" i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# Inizializzazione del </a:t>
            </a:r>
            <a:r>
              <a:rPr lang="it-IT" sz="1200" b="0" i="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LabelEncoder</a:t>
            </a:r>
            <a:endParaRPr lang="it-IT" sz="1200" b="0" i="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it-IT" sz="1200" b="0" i="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it-IT" sz="1200" b="0" i="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it-IT" sz="1200" b="0" i="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categories</a:t>
            </a:r>
            <a:r>
              <a:rPr lang="it-IT" sz="1200" b="0" i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[‘primo', ‘secondo', ‘terzo’] # Esempio di variabile categorica</a:t>
            </a:r>
          </a:p>
          <a:p>
            <a:endParaRPr lang="it-IT" sz="1200" b="0" i="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it-IT" sz="1200" b="0" i="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it-IT" sz="1200" b="0" i="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categories_encoded</a:t>
            </a:r>
            <a:r>
              <a:rPr lang="it-IT" sz="1200" b="0" i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it-IT" sz="1200" b="0" i="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label_encoder.</a:t>
            </a:r>
            <a:r>
              <a:rPr lang="it-IT" sz="1200" b="0" i="0" dirty="0" err="1">
                <a:solidFill>
                  <a:srgbClr val="AF00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fit_transform</a:t>
            </a:r>
            <a:r>
              <a:rPr lang="it-IT" sz="1200" b="0" i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it-IT" sz="1200" b="0" i="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categories</a:t>
            </a:r>
            <a:r>
              <a:rPr lang="it-IT" sz="1200" b="0" i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9F5F8474-28F7-F2D9-AE63-F8A10F95E8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47456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1">
            <a:extLst>
              <a:ext uri="{FF2B5EF4-FFF2-40B4-BE49-F238E27FC236}">
                <a16:creationId xmlns:a16="http://schemas.microsoft.com/office/drawing/2014/main" id="{B2B6F35E-7044-2DEB-05C3-24C57FD2460A}"/>
              </a:ext>
            </a:extLst>
          </p:cNvPr>
          <p:cNvSpPr txBox="1">
            <a:spLocks/>
          </p:cNvSpPr>
          <p:nvPr/>
        </p:nvSpPr>
        <p:spPr>
          <a:xfrm>
            <a:off x="166254" y="405113"/>
            <a:ext cx="3280064" cy="60103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i="1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algn="ctr"/>
            <a:r>
              <a:rPr lang="it-IT" b="1" i="0" dirty="0" err="1"/>
              <a:t>Pre</a:t>
            </a:r>
            <a:r>
              <a:rPr lang="it-IT" b="1" i="0" dirty="0"/>
              <a:t>-processing</a:t>
            </a:r>
          </a:p>
        </p:txBody>
      </p:sp>
      <p:sp>
        <p:nvSpPr>
          <p:cNvPr id="3" name="Titolo 1">
            <a:extLst>
              <a:ext uri="{FF2B5EF4-FFF2-40B4-BE49-F238E27FC236}">
                <a16:creationId xmlns:a16="http://schemas.microsoft.com/office/drawing/2014/main" id="{B766A7CD-C1B8-7DBF-BB9C-9E9D0B2FF5CB}"/>
              </a:ext>
            </a:extLst>
          </p:cNvPr>
          <p:cNvSpPr txBox="1">
            <a:spLocks/>
          </p:cNvSpPr>
          <p:nvPr/>
        </p:nvSpPr>
        <p:spPr>
          <a:xfrm>
            <a:off x="835647" y="1774570"/>
            <a:ext cx="6265717" cy="72736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i="1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algn="l"/>
            <a:r>
              <a:rPr lang="it-IT" sz="1600" b="0" dirty="0">
                <a:solidFill>
                  <a:srgbClr val="0D0D0D"/>
                </a:solidFill>
                <a:effectLst/>
                <a:latin typeface="+mn-lt"/>
              </a:rPr>
              <a:t>VARIABILI CATEGORIALI NOMINALI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CB4EE27E-16A0-1FE7-6832-D87435CCC51C}"/>
              </a:ext>
            </a:extLst>
          </p:cNvPr>
          <p:cNvSpPr txBox="1"/>
          <p:nvPr/>
        </p:nvSpPr>
        <p:spPr>
          <a:xfrm>
            <a:off x="835647" y="2790605"/>
            <a:ext cx="66802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it-IT" b="0" i="0" dirty="0">
                <a:solidFill>
                  <a:srgbClr val="0D0D0D"/>
                </a:solidFill>
                <a:effectLst/>
              </a:rPr>
              <a:t>Queste variabili rappresentano categorie che non hanno un ordine intrinseco. Non si può dire in modo significativo che una categoria sia più o meno di un'altra. Le variabili nominali vengono utilizzate per etichettare o denominare diverse categorie senza assegnare loro un rango. </a:t>
            </a:r>
          </a:p>
          <a:p>
            <a:pPr algn="l"/>
            <a:endParaRPr lang="it-IT" b="0" i="0" dirty="0">
              <a:solidFill>
                <a:srgbClr val="0D0D0D"/>
              </a:solidFill>
              <a:effectLst/>
            </a:endParaRPr>
          </a:p>
          <a:p>
            <a:pPr algn="l"/>
            <a:r>
              <a:rPr lang="it-IT" b="0" i="0" dirty="0">
                <a:solidFill>
                  <a:srgbClr val="0D0D0D"/>
                </a:solidFill>
                <a:effectLst/>
              </a:rPr>
              <a:t>Esempi di variabili categoriali nominali includono:</a:t>
            </a:r>
          </a:p>
          <a:p>
            <a:pPr algn="l"/>
            <a:endParaRPr lang="it-IT" b="0" i="0" dirty="0">
              <a:solidFill>
                <a:srgbClr val="0D0D0D"/>
              </a:solidFill>
              <a:effectLst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rgbClr val="0D0D0D"/>
                </a:solidFill>
                <a:effectLst/>
              </a:rPr>
              <a:t>Gruppi sanguigni (ad esempio A, B, AB, O)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rgbClr val="0D0D0D"/>
                </a:solidFill>
                <a:effectLst/>
              </a:rPr>
              <a:t>Tipi di animali domestici (ad esempio cani, gatti)</a:t>
            </a:r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FB0C0366-6924-018F-8EFD-9E6C4917D74A}"/>
              </a:ext>
            </a:extLst>
          </p:cNvPr>
          <p:cNvSpPr txBox="1">
            <a:spLocks/>
          </p:cNvSpPr>
          <p:nvPr/>
        </p:nvSpPr>
        <p:spPr>
          <a:xfrm>
            <a:off x="596269" y="1317872"/>
            <a:ext cx="7167664" cy="41563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i="1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it-IT" sz="2200" dirty="0"/>
              <a:t>3. </a:t>
            </a:r>
            <a:r>
              <a:rPr lang="it-IT" sz="2200" i="0" dirty="0">
                <a:solidFill>
                  <a:srgbClr val="0D0D0D"/>
                </a:solidFill>
              </a:rPr>
              <a:t>G</a:t>
            </a:r>
            <a:r>
              <a:rPr lang="it-IT" sz="2200" b="0" i="0" dirty="0">
                <a:solidFill>
                  <a:srgbClr val="0D0D0D"/>
                </a:solidFill>
                <a:effectLst/>
              </a:rPr>
              <a:t>estione delle variabili categoriali</a:t>
            </a:r>
            <a:endParaRPr lang="it-IT" sz="2200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0AA4120F-4A66-3B15-4A72-34E5928AD3C2}"/>
              </a:ext>
            </a:extLst>
          </p:cNvPr>
          <p:cNvSpPr txBox="1"/>
          <p:nvPr/>
        </p:nvSpPr>
        <p:spPr>
          <a:xfrm>
            <a:off x="10789086" y="1589904"/>
            <a:ext cx="1134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hlinkClick r:id="rId2"/>
              </a:rPr>
              <a:t>Link</a:t>
            </a:r>
            <a:endParaRPr lang="it-IT" dirty="0"/>
          </a:p>
        </p:txBody>
      </p:sp>
      <p:pic>
        <p:nvPicPr>
          <p:cNvPr id="8196" name="Picture 4" descr="Infografiche e social network">
            <a:extLst>
              <a:ext uri="{FF2B5EF4-FFF2-40B4-BE49-F238E27FC236}">
                <a16:creationId xmlns:a16="http://schemas.microsoft.com/office/drawing/2014/main" id="{78B37DB8-C318-9B78-9840-10335122E4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2767" y="475823"/>
            <a:ext cx="2372774" cy="2372774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magine 6" descr="Immagine che contiene Carminio, design&#10;&#10;Descrizione generata automaticamente">
            <a:extLst>
              <a:ext uri="{FF2B5EF4-FFF2-40B4-BE49-F238E27FC236}">
                <a16:creationId xmlns:a16="http://schemas.microsoft.com/office/drawing/2014/main" id="{D2F20C6F-6E62-6D68-923C-FD49B2EDF8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1505" y="4134634"/>
            <a:ext cx="1979718" cy="1979718"/>
          </a:xfrm>
          <a:prstGeom prst="rect">
            <a:avLst/>
          </a:prstGeom>
        </p:spPr>
      </p:pic>
      <p:pic>
        <p:nvPicPr>
          <p:cNvPr id="10" name="Immagine 9" descr="Immagine che contiene logo, Elementi grafici, simbolo, Carattere&#10;&#10;Descrizione generata automaticamente">
            <a:extLst>
              <a:ext uri="{FF2B5EF4-FFF2-40B4-BE49-F238E27FC236}">
                <a16:creationId xmlns:a16="http://schemas.microsoft.com/office/drawing/2014/main" id="{AB86815E-2B6B-B230-A424-BEC90F17E15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1364" y="4273142"/>
            <a:ext cx="1134532" cy="629919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D78D86CB-9571-A94C-2C6B-57EBFBB0A0CB}"/>
              </a:ext>
            </a:extLst>
          </p:cNvPr>
          <p:cNvSpPr txBox="1"/>
          <p:nvPr/>
        </p:nvSpPr>
        <p:spPr>
          <a:xfrm>
            <a:off x="8375932" y="3118980"/>
            <a:ext cx="3301218" cy="2308324"/>
          </a:xfrm>
          <a:prstGeom prst="rect">
            <a:avLst/>
          </a:prstGeom>
          <a:solidFill>
            <a:srgbClr val="69B19A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it-IT" sz="1200" b="0" i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it-IT" sz="1200" b="0" i="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sklearn.</a:t>
            </a:r>
            <a:r>
              <a:rPr lang="it-IT" sz="1200" b="0" i="0" dirty="0" err="1">
                <a:solidFill>
                  <a:srgbClr val="AF00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preprocessing</a:t>
            </a:r>
            <a:r>
              <a:rPr lang="it-IT" sz="1200" b="0" i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import </a:t>
            </a:r>
            <a:r>
              <a:rPr lang="it-IT" sz="1200" b="0" i="0" dirty="0" err="1">
                <a:solidFill>
                  <a:srgbClr val="AF00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OneHotEncoder</a:t>
            </a:r>
            <a:endParaRPr lang="it-IT" sz="1200" b="0" i="0" dirty="0">
              <a:solidFill>
                <a:srgbClr val="AF00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it-IT" sz="1200" b="0" i="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it-IT" sz="1200" b="0" i="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onehot_encoder</a:t>
            </a:r>
            <a:r>
              <a:rPr lang="it-IT" sz="1200" b="0" i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it-IT" sz="1200" b="0" i="0" dirty="0" err="1">
                <a:solidFill>
                  <a:srgbClr val="AF00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OneHotEncoder</a:t>
            </a:r>
            <a:r>
              <a:rPr lang="it-IT" sz="1200" b="0" i="0" dirty="0">
                <a:solidFill>
                  <a:srgbClr val="AF00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(sparse=False)</a:t>
            </a:r>
          </a:p>
          <a:p>
            <a:endParaRPr lang="it-IT" sz="1200" b="0" i="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it-IT" sz="1200" b="0" i="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categories</a:t>
            </a:r>
            <a:r>
              <a:rPr lang="it-IT" sz="1200" b="0" i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[['gatto'], ['cane'], ['cavallo’]]</a:t>
            </a:r>
          </a:p>
          <a:p>
            <a:endParaRPr lang="it-IT" sz="1200" b="0" i="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it-IT" sz="1200" b="0" i="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categories_onehot</a:t>
            </a:r>
            <a:r>
              <a:rPr lang="it-IT" sz="1200" b="0" i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it-IT" sz="1200" b="0" i="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onehot_encoder</a:t>
            </a:r>
            <a:r>
              <a:rPr lang="it-IT" sz="1200" b="0" i="0" dirty="0" err="1">
                <a:solidFill>
                  <a:srgbClr val="AF00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.fit_transform</a:t>
            </a:r>
            <a:r>
              <a:rPr lang="it-IT" sz="1200" b="0" i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it-IT" sz="1200" b="0" i="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categories</a:t>
            </a:r>
            <a:r>
              <a:rPr lang="it-IT" sz="1200" b="0" i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2ED82BC-388B-9444-A6E8-9F478DFA4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26608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DB66A36-92A7-05F3-6022-C215574A8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06982" y="642593"/>
            <a:ext cx="6736084" cy="1744183"/>
          </a:xfrm>
        </p:spPr>
        <p:txBody>
          <a:bodyPr>
            <a:normAutofit/>
          </a:bodyPr>
          <a:lstStyle/>
          <a:p>
            <a:r>
              <a:rPr lang="it-IT" sz="4000" i="0" dirty="0">
                <a:solidFill>
                  <a:srgbClr val="0D0D0D"/>
                </a:solidFill>
              </a:rPr>
              <a:t>G</a:t>
            </a:r>
            <a:r>
              <a:rPr lang="it-IT" sz="4000" b="0" i="0" dirty="0">
                <a:solidFill>
                  <a:srgbClr val="0D0D0D"/>
                </a:solidFill>
                <a:effectLst/>
              </a:rPr>
              <a:t>estione delle variabili categoriali</a:t>
            </a:r>
            <a:endParaRPr lang="it-IT" dirty="0"/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id="{33D87679-61D0-EEC7-E451-DF81305A3A01}"/>
              </a:ext>
            </a:extLst>
          </p:cNvPr>
          <p:cNvSpPr txBox="1">
            <a:spLocks/>
          </p:cNvSpPr>
          <p:nvPr/>
        </p:nvSpPr>
        <p:spPr>
          <a:xfrm>
            <a:off x="4706982" y="2386776"/>
            <a:ext cx="6736084" cy="34484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800" b="1" i="1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it-IT" sz="1800" b="0" i="0" dirty="0">
                <a:solidFill>
                  <a:srgbClr val="242424"/>
                </a:solidFill>
                <a:effectLst/>
                <a:latin typeface="+mn-lt"/>
              </a:rPr>
              <a:t>One-hot encoding</a:t>
            </a:r>
          </a:p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it-IT" sz="1800" b="0" i="0" dirty="0">
                <a:solidFill>
                  <a:srgbClr val="242424"/>
                </a:solidFill>
                <a:effectLst/>
                <a:latin typeface="+mn-lt"/>
              </a:rPr>
              <a:t>Label encoding</a:t>
            </a:r>
          </a:p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it-IT" sz="1800" b="0" i="0" dirty="0" err="1">
                <a:solidFill>
                  <a:srgbClr val="242424"/>
                </a:solidFill>
                <a:effectLst/>
                <a:latin typeface="+mn-lt"/>
              </a:rPr>
              <a:t>Ordinal</a:t>
            </a:r>
            <a:r>
              <a:rPr lang="it-IT" sz="1800" b="0" i="0" dirty="0">
                <a:solidFill>
                  <a:srgbClr val="242424"/>
                </a:solidFill>
                <a:effectLst/>
                <a:latin typeface="+mn-lt"/>
              </a:rPr>
              <a:t> encoding</a:t>
            </a:r>
          </a:p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it-IT" sz="1800" b="0" i="0" dirty="0" err="1">
                <a:solidFill>
                  <a:srgbClr val="242424"/>
                </a:solidFill>
                <a:effectLst/>
                <a:latin typeface="+mn-lt"/>
              </a:rPr>
              <a:t>Count</a:t>
            </a:r>
            <a:r>
              <a:rPr lang="it-IT" sz="1800" b="0" i="0" dirty="0">
                <a:solidFill>
                  <a:srgbClr val="242424"/>
                </a:solidFill>
                <a:effectLst/>
                <a:latin typeface="+mn-lt"/>
              </a:rPr>
              <a:t> encoding</a:t>
            </a:r>
          </a:p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it-IT" sz="1800" b="0" i="0" dirty="0">
                <a:solidFill>
                  <a:srgbClr val="242424"/>
                </a:solidFill>
                <a:effectLst/>
                <a:latin typeface="+mn-lt"/>
              </a:rPr>
              <a:t>Target encoding</a:t>
            </a:r>
          </a:p>
          <a:p>
            <a:pPr algn="l">
              <a:lnSpc>
                <a:spcPct val="150000"/>
              </a:lnSpc>
            </a:pPr>
            <a:r>
              <a:rPr lang="it-IT" sz="1800" b="0" i="0" dirty="0">
                <a:solidFill>
                  <a:srgbClr val="242424"/>
                </a:solidFill>
                <a:effectLst/>
                <a:latin typeface="+mn-lt"/>
              </a:rPr>
              <a:t>6. </a:t>
            </a:r>
            <a:r>
              <a:rPr lang="it-IT" sz="1800" b="0" i="0" dirty="0" err="1">
                <a:solidFill>
                  <a:srgbClr val="242424"/>
                </a:solidFill>
                <a:effectLst/>
                <a:latin typeface="+mn-lt"/>
              </a:rPr>
              <a:t>Leave</a:t>
            </a:r>
            <a:r>
              <a:rPr lang="it-IT" sz="1800" b="0" i="0" dirty="0">
                <a:solidFill>
                  <a:srgbClr val="242424"/>
                </a:solidFill>
                <a:effectLst/>
                <a:latin typeface="+mn-lt"/>
              </a:rPr>
              <a:t>-one-out encoding</a:t>
            </a:r>
          </a:p>
          <a:p>
            <a:pPr algn="l">
              <a:lnSpc>
                <a:spcPct val="150000"/>
              </a:lnSpc>
            </a:pPr>
            <a:r>
              <a:rPr lang="it-IT" sz="1800" b="0" i="0" dirty="0">
                <a:solidFill>
                  <a:srgbClr val="242424"/>
                </a:solidFill>
                <a:effectLst/>
                <a:latin typeface="+mn-lt"/>
              </a:rPr>
              <a:t>7. </a:t>
            </a:r>
            <a:r>
              <a:rPr lang="it-IT" sz="1800" b="0" i="0" dirty="0" err="1">
                <a:solidFill>
                  <a:srgbClr val="242424"/>
                </a:solidFill>
                <a:effectLst/>
                <a:latin typeface="+mn-lt"/>
              </a:rPr>
              <a:t>Catboost</a:t>
            </a:r>
            <a:r>
              <a:rPr lang="it-IT" sz="1800" b="0" i="0" dirty="0">
                <a:solidFill>
                  <a:srgbClr val="242424"/>
                </a:solidFill>
                <a:effectLst/>
                <a:latin typeface="+mn-lt"/>
              </a:rPr>
              <a:t> encoding</a:t>
            </a:r>
          </a:p>
          <a:p>
            <a:endParaRPr lang="it-IT" sz="1800" b="0" i="0" dirty="0">
              <a:solidFill>
                <a:schemeClr val="tx1"/>
              </a:solidFill>
              <a:effectLst/>
              <a:latin typeface="+mn-lt"/>
            </a:endParaRPr>
          </a:p>
          <a:p>
            <a:endParaRPr lang="it-IT" sz="1800" b="0" i="0" dirty="0">
              <a:solidFill>
                <a:schemeClr val="tx1"/>
              </a:solidFill>
              <a:effectLst/>
              <a:latin typeface="+mn-lt"/>
            </a:endParaRPr>
          </a:p>
        </p:txBody>
      </p:sp>
      <p:pic>
        <p:nvPicPr>
          <p:cNvPr id="7" name="Immagine 6" descr="Immagine che contiene testo, schermata, Carattere, quadrato&#10;&#10;Descrizione generata automaticamente">
            <a:extLst>
              <a:ext uri="{FF2B5EF4-FFF2-40B4-BE49-F238E27FC236}">
                <a16:creationId xmlns:a16="http://schemas.microsoft.com/office/drawing/2014/main" id="{EF1FBE9A-CE8A-8426-FAD4-8A6AF464EF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6818" y="2683555"/>
            <a:ext cx="1772073" cy="2296607"/>
          </a:xfrm>
          <a:prstGeom prst="rect">
            <a:avLst/>
          </a:prstGeom>
        </p:spPr>
      </p:pic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DF11E87F-BB05-4DFB-FEE1-00FA1B91B1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48504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CD811D9-D452-8939-C7FB-CD1EC4BE7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highlight>
                  <a:srgbClr val="C0C0C0"/>
                </a:highlight>
              </a:rPr>
              <a:t>Pipeline Generale</a:t>
            </a:r>
            <a:br>
              <a:rPr lang="it-IT" dirty="0"/>
            </a:br>
            <a:r>
              <a:rPr lang="it-IT" sz="2000" dirty="0">
                <a:solidFill>
                  <a:schemeClr val="bg1"/>
                </a:solidFill>
                <a:highlight>
                  <a:srgbClr val="000000"/>
                </a:highlight>
              </a:rPr>
              <a:t>Supervised Learning</a:t>
            </a:r>
            <a:endParaRPr lang="it-IT" dirty="0">
              <a:solidFill>
                <a:schemeClr val="bg1"/>
              </a:solidFill>
              <a:highlight>
                <a:srgbClr val="000000"/>
              </a:highlight>
            </a:endParaRP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EEF3EFA-BE06-865F-5900-9E6B96A0A4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sz="1800" b="1" dirty="0"/>
              <a:t>1. Raccolta dati</a:t>
            </a:r>
            <a:r>
              <a:rPr lang="it-IT" sz="1800" dirty="0"/>
              <a:t> 📊</a:t>
            </a:r>
          </a:p>
          <a:p>
            <a:r>
              <a:rPr lang="it-IT" sz="1800" b="1" dirty="0"/>
              <a:t>2. </a:t>
            </a:r>
            <a:r>
              <a:rPr lang="it-IT" sz="1800" b="1" dirty="0" err="1"/>
              <a:t>Pre</a:t>
            </a:r>
            <a:r>
              <a:rPr lang="it-IT" sz="1800" b="1" dirty="0"/>
              <a:t>-processing dei dati 🛠️</a:t>
            </a:r>
          </a:p>
          <a:p>
            <a:pPr marL="0" indent="0">
              <a:buNone/>
            </a:pPr>
            <a:endParaRPr lang="it-IT" sz="1800" b="1" dirty="0"/>
          </a:p>
          <a:p>
            <a:pPr marL="0" indent="0">
              <a:buNone/>
            </a:pPr>
            <a:endParaRPr lang="it-IT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71CD4C97-C5C5-CA69-E3EC-330A9DEA14D1}"/>
              </a:ext>
            </a:extLst>
          </p:cNvPr>
          <p:cNvSpPr txBox="1"/>
          <p:nvPr/>
        </p:nvSpPr>
        <p:spPr>
          <a:xfrm>
            <a:off x="1239624" y="3034733"/>
            <a:ext cx="8790496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600" b="1" dirty="0"/>
              <a:t>Problema: </a:t>
            </a:r>
            <a:r>
              <a:rPr lang="it-IT" sz="1400" dirty="0"/>
              <a:t>Rumore nei dati o feature irrilevanti.</a:t>
            </a:r>
            <a:br>
              <a:rPr lang="it-IT" sz="1400" dirty="0"/>
            </a:br>
            <a:r>
              <a:rPr lang="it-IT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Impatto:</a:t>
            </a:r>
          </a:p>
          <a:p>
            <a:r>
              <a:rPr lang="it-IT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Soluzione:</a:t>
            </a:r>
            <a:endParaRPr lang="it-IT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640A00D0-0A6D-59F6-0AD0-0AB291D37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12364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71CD4C97-C5C5-CA69-E3EC-330A9DEA14D1}"/>
              </a:ext>
            </a:extLst>
          </p:cNvPr>
          <p:cNvSpPr txBox="1"/>
          <p:nvPr/>
        </p:nvSpPr>
        <p:spPr>
          <a:xfrm>
            <a:off x="1239624" y="3025306"/>
            <a:ext cx="8790496" cy="14157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400" b="1" dirty="0"/>
              <a:t>Problema: </a:t>
            </a:r>
            <a:r>
              <a:rPr lang="it-IT" sz="1400" dirty="0"/>
              <a:t>Rumore nei dati o feature irrilevanti.</a:t>
            </a:r>
            <a:br>
              <a:rPr lang="it-IT" sz="1400" dirty="0"/>
            </a:br>
            <a:r>
              <a:rPr lang="it-IT" sz="1600" b="1" dirty="0"/>
              <a:t>Impatto: </a:t>
            </a:r>
            <a:r>
              <a:rPr lang="it-IT" sz="1400" dirty="0"/>
              <a:t>Il modello impara dettagli casuali o non significativi nei dati di training, riducendo la sua capacità di generalizzare su nuovi dati (</a:t>
            </a:r>
            <a:r>
              <a:rPr lang="it-IT" sz="1400" b="1" dirty="0"/>
              <a:t>aumento del rischio di </a:t>
            </a:r>
            <a:r>
              <a:rPr lang="it-IT" sz="1400" b="1" dirty="0" err="1"/>
              <a:t>overfitting</a:t>
            </a:r>
            <a:r>
              <a:rPr lang="it-IT" sz="1400" dirty="0"/>
              <a:t>); l’uso di feature irrilevanti aumenta il numero di parametri da apprendere, appesantendo il modello senza un reale miglioramento delle prestazioni (</a:t>
            </a:r>
            <a:r>
              <a:rPr lang="it-IT" sz="1400" b="1" dirty="0"/>
              <a:t>maggior complessità computazionale</a:t>
            </a:r>
            <a:r>
              <a:rPr lang="it-IT" sz="1400" dirty="0"/>
              <a:t>);  </a:t>
            </a:r>
            <a:endParaRPr lang="it-IT" sz="1400" b="1" dirty="0"/>
          </a:p>
          <a:p>
            <a:r>
              <a:rPr lang="it-IT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Soluzione:</a:t>
            </a:r>
            <a:endParaRPr lang="it-IT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CD811D9-D452-8939-C7FB-CD1EC4BE7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highlight>
                  <a:srgbClr val="C0C0C0"/>
                </a:highlight>
              </a:rPr>
              <a:t>Pipeline Generale</a:t>
            </a:r>
            <a:br>
              <a:rPr lang="it-IT" dirty="0"/>
            </a:br>
            <a:r>
              <a:rPr lang="it-IT" sz="2000" dirty="0">
                <a:solidFill>
                  <a:schemeClr val="bg1"/>
                </a:solidFill>
                <a:highlight>
                  <a:srgbClr val="000000"/>
                </a:highlight>
              </a:rPr>
              <a:t>Supervised Learning</a:t>
            </a:r>
            <a:endParaRPr lang="it-IT" dirty="0">
              <a:solidFill>
                <a:schemeClr val="bg1"/>
              </a:solidFill>
              <a:highlight>
                <a:srgbClr val="000000"/>
              </a:highlight>
            </a:endParaRP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EEF3EFA-BE06-865F-5900-9E6B96A0A4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sz="1800" b="1" dirty="0"/>
              <a:t>1. Raccolta dati</a:t>
            </a:r>
            <a:r>
              <a:rPr lang="it-IT" sz="1800" dirty="0"/>
              <a:t> 📊</a:t>
            </a:r>
          </a:p>
          <a:p>
            <a:r>
              <a:rPr lang="it-IT" sz="1800" b="1" dirty="0"/>
              <a:t>2. </a:t>
            </a:r>
            <a:r>
              <a:rPr lang="it-IT" sz="1800" b="1" dirty="0" err="1"/>
              <a:t>Pre</a:t>
            </a:r>
            <a:r>
              <a:rPr lang="it-IT" sz="1800" b="1" dirty="0"/>
              <a:t>-processing dei dati 🛠️</a:t>
            </a:r>
          </a:p>
          <a:p>
            <a:pPr marL="0" indent="0">
              <a:buNone/>
            </a:pPr>
            <a:endParaRPr lang="it-IT" sz="1800" b="1" dirty="0"/>
          </a:p>
          <a:p>
            <a:pPr marL="0" indent="0">
              <a:buNone/>
            </a:pP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2C23B674-2B67-8A28-C34C-2BA27E010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170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egnaposto contenuto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612C6AA7-ECAC-2540-AB8B-4A847C0D84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777" b="-1"/>
          <a:stretch/>
        </p:blipFill>
        <p:spPr>
          <a:xfrm>
            <a:off x="-18834" y="18864"/>
            <a:ext cx="12191980" cy="685799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4027170D-E013-1708-D83A-C4D95BA8F8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>
            <a:normAutofit/>
          </a:bodyPr>
          <a:lstStyle/>
          <a:p>
            <a:r>
              <a:rPr lang="it-IT" sz="3600" dirty="0"/>
              <a:t>Fin dove possiamo </a:t>
            </a:r>
            <a:br>
              <a:rPr lang="it-IT" sz="3600" dirty="0"/>
            </a:br>
            <a:r>
              <a:rPr lang="it-IT" sz="3600" dirty="0"/>
              <a:t>spingerci?</a:t>
            </a:r>
          </a:p>
        </p:txBody>
      </p:sp>
      <p:pic>
        <p:nvPicPr>
          <p:cNvPr id="24" name="Immagine 23" descr="Immagine che contiene testo, schermata, poster&#10;&#10;Descrizione generata automaticamente">
            <a:extLst>
              <a:ext uri="{FF2B5EF4-FFF2-40B4-BE49-F238E27FC236}">
                <a16:creationId xmlns:a16="http://schemas.microsoft.com/office/drawing/2014/main" id="{91B6B815-445C-556C-768D-9A36C9FB0A9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750"/>
          <a:stretch/>
        </p:blipFill>
        <p:spPr>
          <a:xfrm>
            <a:off x="328645" y="1892426"/>
            <a:ext cx="2789415" cy="420122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6" name="Immagine 25" descr="Immagine che contiene testo, persona, schermata, design&#10;&#10;Descrizione generata automaticamente">
            <a:extLst>
              <a:ext uri="{FF2B5EF4-FFF2-40B4-BE49-F238E27FC236}">
                <a16:creationId xmlns:a16="http://schemas.microsoft.com/office/drawing/2014/main" id="{E028F4AE-388A-8B2A-D4A7-974AC26083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2720" y="2811925"/>
            <a:ext cx="3634160" cy="364582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8" name="Immagine 27" descr="Immagine che contiene Viso umano, testo, poster, persona&#10;&#10;Descrizione generata automaticamente">
            <a:extLst>
              <a:ext uri="{FF2B5EF4-FFF2-40B4-BE49-F238E27FC236}">
                <a16:creationId xmlns:a16="http://schemas.microsoft.com/office/drawing/2014/main" id="{018A62E0-DB1A-AC72-067B-250BDFBB11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6243" y="3253822"/>
            <a:ext cx="3182595" cy="3189424"/>
          </a:xfrm>
          <a:prstGeom prst="rect">
            <a:avLst/>
          </a:prstGeom>
        </p:spPr>
      </p:pic>
      <p:pic>
        <p:nvPicPr>
          <p:cNvPr id="30" name="Immagine 29" descr="Immagine che contiene testo, Viso umano, schermata, persona&#10;&#10;Descrizione generata automaticamente">
            <a:extLst>
              <a:ext uri="{FF2B5EF4-FFF2-40B4-BE49-F238E27FC236}">
                <a16:creationId xmlns:a16="http://schemas.microsoft.com/office/drawing/2014/main" id="{F8D88A6A-4872-08C6-E7E5-6FC4824F3B9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93"/>
          <a:stretch/>
        </p:blipFill>
        <p:spPr>
          <a:xfrm>
            <a:off x="6589335" y="414754"/>
            <a:ext cx="3046891" cy="319887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E6B9783A-DB7E-E5E5-4BE2-3932D962D1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71613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977A0A47-4D70-BC06-2194-F0EC5791B8C8}"/>
              </a:ext>
            </a:extLst>
          </p:cNvPr>
          <p:cNvSpPr txBox="1"/>
          <p:nvPr/>
        </p:nvSpPr>
        <p:spPr>
          <a:xfrm>
            <a:off x="1239624" y="3015883"/>
            <a:ext cx="8790496" cy="14157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400" b="1" dirty="0"/>
              <a:t>Problema: </a:t>
            </a:r>
            <a:r>
              <a:rPr lang="it-IT" sz="1400" dirty="0"/>
              <a:t>Rumore nei dati o feature irrilevanti.</a:t>
            </a:r>
            <a:br>
              <a:rPr lang="it-IT" sz="1400" dirty="0"/>
            </a:br>
            <a:r>
              <a:rPr lang="it-IT" sz="1400" b="1" dirty="0"/>
              <a:t>Impatto: </a:t>
            </a:r>
            <a:r>
              <a:rPr lang="it-IT" sz="1400" dirty="0"/>
              <a:t>Il modello impara dettagli casuali o non significativi nei dati di training, riducendo la sua capacità di generalizzare su nuovi dati (</a:t>
            </a:r>
            <a:r>
              <a:rPr lang="it-IT" sz="1400" b="1" dirty="0"/>
              <a:t>aumento del rischio di </a:t>
            </a:r>
            <a:r>
              <a:rPr lang="it-IT" sz="1400" b="1" dirty="0" err="1"/>
              <a:t>overfitting</a:t>
            </a:r>
            <a:r>
              <a:rPr lang="it-IT" sz="1400" dirty="0"/>
              <a:t>); l’uso di feature irrilevanti aumenta il numero di parametri da apprendere, appesantendo il modello senza un reale miglioramento delle prestazioni (</a:t>
            </a:r>
            <a:r>
              <a:rPr lang="it-IT" sz="1400" b="1" dirty="0"/>
              <a:t>maggior complessità computazionale</a:t>
            </a:r>
            <a:r>
              <a:rPr lang="it-IT" sz="1400" dirty="0"/>
              <a:t>).  </a:t>
            </a:r>
            <a:endParaRPr lang="it-IT" sz="1400" b="1" dirty="0"/>
          </a:p>
          <a:p>
            <a:r>
              <a:rPr lang="it-IT" sz="1600" b="1" dirty="0"/>
              <a:t>Soluzione: </a:t>
            </a:r>
            <a:r>
              <a:rPr lang="it-IT" sz="1400" dirty="0"/>
              <a:t>Selezione delle feature più informative, normalizzazione.</a:t>
            </a:r>
            <a:endParaRPr lang="it-IT" sz="1600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CD811D9-D452-8939-C7FB-CD1EC4BE7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highlight>
                  <a:srgbClr val="C0C0C0"/>
                </a:highlight>
              </a:rPr>
              <a:t>Pipeline Generale</a:t>
            </a:r>
            <a:br>
              <a:rPr lang="it-IT" dirty="0"/>
            </a:br>
            <a:r>
              <a:rPr lang="it-IT" sz="2000" dirty="0">
                <a:solidFill>
                  <a:schemeClr val="bg1"/>
                </a:solidFill>
                <a:highlight>
                  <a:srgbClr val="000000"/>
                </a:highlight>
              </a:rPr>
              <a:t>Supervised Learning</a:t>
            </a:r>
            <a:endParaRPr lang="it-IT" dirty="0">
              <a:solidFill>
                <a:schemeClr val="bg1"/>
              </a:solidFill>
              <a:highlight>
                <a:srgbClr val="000000"/>
              </a:highlight>
            </a:endParaRP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EEF3EFA-BE06-865F-5900-9E6B96A0A4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sz="1800" b="1" dirty="0"/>
              <a:t>1. Raccolta dati</a:t>
            </a:r>
            <a:r>
              <a:rPr lang="it-IT" sz="1800" dirty="0"/>
              <a:t> 📊</a:t>
            </a:r>
          </a:p>
          <a:p>
            <a:r>
              <a:rPr lang="it-IT" sz="1800" b="1" dirty="0"/>
              <a:t>2. </a:t>
            </a:r>
            <a:r>
              <a:rPr lang="it-IT" sz="1800" b="1" dirty="0" err="1"/>
              <a:t>Pre</a:t>
            </a:r>
            <a:r>
              <a:rPr lang="it-IT" sz="1800" b="1" dirty="0"/>
              <a:t>-processing dei dati 🛠️</a:t>
            </a:r>
          </a:p>
          <a:p>
            <a:pPr marL="0" indent="0">
              <a:buNone/>
            </a:pPr>
            <a:endParaRPr lang="it-IT" sz="1800" b="1" dirty="0"/>
          </a:p>
          <a:p>
            <a:pPr marL="0" indent="0">
              <a:buNone/>
            </a:pP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7A6AE2C-6899-9EAF-3873-45F04F555B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6818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977A0A47-4D70-BC06-2194-F0EC5791B8C8}"/>
              </a:ext>
            </a:extLst>
          </p:cNvPr>
          <p:cNvSpPr txBox="1"/>
          <p:nvPr/>
        </p:nvSpPr>
        <p:spPr>
          <a:xfrm>
            <a:off x="1239624" y="3015883"/>
            <a:ext cx="8790496" cy="14157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400" b="1" dirty="0"/>
              <a:t>Problema: </a:t>
            </a:r>
            <a:r>
              <a:rPr lang="it-IT" sz="1400" dirty="0"/>
              <a:t>Rumore nei dati o feature irrilevanti.</a:t>
            </a:r>
            <a:br>
              <a:rPr lang="it-IT" sz="1400" dirty="0"/>
            </a:br>
            <a:r>
              <a:rPr lang="it-IT" sz="1400" b="1" dirty="0"/>
              <a:t>Impatto: </a:t>
            </a:r>
            <a:r>
              <a:rPr lang="it-IT" sz="1400" dirty="0"/>
              <a:t>Il modello impara dettagli casuali o non significativi nei dati di training, riducendo la sua capacità di generalizzare su nuovi dati (</a:t>
            </a:r>
            <a:r>
              <a:rPr lang="it-IT" sz="1400" b="1" dirty="0"/>
              <a:t>aumento del rischio di </a:t>
            </a:r>
            <a:r>
              <a:rPr lang="it-IT" sz="1400" b="1" dirty="0" err="1"/>
              <a:t>overfitting</a:t>
            </a:r>
            <a:r>
              <a:rPr lang="it-IT" sz="1400" dirty="0"/>
              <a:t>); l’uso di feature irrilevanti aumenta il numero di parametri da apprendere, appesantendo il modello senza un reale miglioramento delle prestazioni (</a:t>
            </a:r>
            <a:r>
              <a:rPr lang="it-IT" sz="1400" b="1" dirty="0"/>
              <a:t>maggior complessità computazionale</a:t>
            </a:r>
            <a:r>
              <a:rPr lang="it-IT" sz="1400" dirty="0"/>
              <a:t>).  </a:t>
            </a:r>
            <a:endParaRPr lang="it-IT" sz="1400" b="1" dirty="0"/>
          </a:p>
          <a:p>
            <a:r>
              <a:rPr lang="it-IT" sz="1400" b="1" dirty="0"/>
              <a:t>Soluzione: </a:t>
            </a:r>
            <a:r>
              <a:rPr lang="it-IT" sz="1400" dirty="0"/>
              <a:t>Selezione delle feature più informative, normalizzazione.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CD811D9-D452-8939-C7FB-CD1EC4BE7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highlight>
                  <a:srgbClr val="C0C0C0"/>
                </a:highlight>
              </a:rPr>
              <a:t>Pipeline Generale</a:t>
            </a:r>
            <a:br>
              <a:rPr lang="it-IT" dirty="0"/>
            </a:br>
            <a:r>
              <a:rPr lang="it-IT" sz="2000" dirty="0">
                <a:solidFill>
                  <a:schemeClr val="bg1"/>
                </a:solidFill>
                <a:highlight>
                  <a:srgbClr val="000000"/>
                </a:highlight>
              </a:rPr>
              <a:t>Supervised Learning</a:t>
            </a:r>
            <a:endParaRPr lang="it-IT" dirty="0">
              <a:solidFill>
                <a:schemeClr val="bg1"/>
              </a:solidFill>
              <a:highlight>
                <a:srgbClr val="000000"/>
              </a:highlight>
            </a:endParaRP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EEF3EFA-BE06-865F-5900-9E6B96A0A4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sz="1800" b="1" dirty="0"/>
              <a:t>1. Raccolta dati</a:t>
            </a:r>
            <a:r>
              <a:rPr lang="it-IT" sz="1800" dirty="0"/>
              <a:t> 📊</a:t>
            </a:r>
          </a:p>
          <a:p>
            <a:r>
              <a:rPr lang="it-IT" sz="1800" b="1" dirty="0"/>
              <a:t>2. </a:t>
            </a:r>
            <a:r>
              <a:rPr lang="it-IT" sz="1800" b="1" dirty="0" err="1"/>
              <a:t>Pre</a:t>
            </a:r>
            <a:r>
              <a:rPr lang="it-IT" sz="1800" b="1" dirty="0"/>
              <a:t>-processing dei dati 🛠️</a:t>
            </a:r>
          </a:p>
          <a:p>
            <a:pPr marL="0" indent="0">
              <a:buNone/>
            </a:pPr>
            <a:endParaRPr lang="it-IT" sz="1800" b="1" dirty="0"/>
          </a:p>
          <a:p>
            <a:pPr marL="0" indent="0">
              <a:buNone/>
            </a:pP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5EF6AD0-4054-9729-632F-1D25A49CCD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78717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CD811D9-D452-8939-C7FB-CD1EC4BE7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highlight>
                  <a:srgbClr val="C0C0C0"/>
                </a:highlight>
              </a:rPr>
              <a:t>Pipeline Generale</a:t>
            </a:r>
            <a:br>
              <a:rPr lang="it-IT" dirty="0"/>
            </a:br>
            <a:r>
              <a:rPr lang="it-IT" sz="2000" dirty="0">
                <a:solidFill>
                  <a:schemeClr val="bg1"/>
                </a:solidFill>
                <a:highlight>
                  <a:srgbClr val="000000"/>
                </a:highlight>
              </a:rPr>
              <a:t>Supervised Learning</a:t>
            </a:r>
            <a:endParaRPr lang="it-IT" dirty="0">
              <a:solidFill>
                <a:schemeClr val="bg1"/>
              </a:solidFill>
              <a:highlight>
                <a:srgbClr val="000000"/>
              </a:highlight>
            </a:endParaRP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EEF3EFA-BE06-865F-5900-9E6B96A0A4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sz="1800" b="1" dirty="0"/>
              <a:t>1. Raccolta dati</a:t>
            </a:r>
            <a:r>
              <a:rPr lang="it-IT" sz="1800" dirty="0"/>
              <a:t> 📊</a:t>
            </a:r>
          </a:p>
          <a:p>
            <a:r>
              <a:rPr lang="it-IT" sz="1800" b="1" dirty="0"/>
              <a:t>2. </a:t>
            </a:r>
            <a:r>
              <a:rPr lang="it-IT" sz="1800" b="1" dirty="0" err="1"/>
              <a:t>Pre</a:t>
            </a:r>
            <a:r>
              <a:rPr lang="it-IT" sz="1800" b="1"/>
              <a:t>-processing </a:t>
            </a:r>
            <a:r>
              <a:rPr lang="it-IT" sz="1800" b="1" dirty="0"/>
              <a:t>dei dati 🛠️</a:t>
            </a:r>
          </a:p>
          <a:p>
            <a:r>
              <a:rPr lang="it-IT" sz="1800" b="1" dirty="0"/>
              <a:t>3. Divisione del dataset </a:t>
            </a:r>
            <a:r>
              <a:rPr lang="it-IT" sz="1600" dirty="0"/>
              <a:t>📌</a:t>
            </a:r>
            <a:endParaRPr lang="it-IT" sz="1200" b="1" dirty="0"/>
          </a:p>
          <a:p>
            <a:pPr marL="0" indent="0">
              <a:buNone/>
            </a:pPr>
            <a:endParaRPr lang="it-IT" sz="1800" b="1" dirty="0"/>
          </a:p>
          <a:p>
            <a:pPr marL="0" indent="0">
              <a:buNone/>
            </a:pP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393DC45-5796-B281-57D7-B75636BC24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05467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EFA0D3D-219F-65C3-107A-AF6AD5A50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…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96B542F-E0D1-45F7-BC5F-B7E38A428F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8301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282E2A95-1A08-4118-83C6-B1CA5648E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FFEFC7E-85EE-4AC9-A351-FBEB13A1D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5534" y="237744"/>
            <a:ext cx="2926080" cy="6382512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B2511BB-FC4C-45F3-94EB-661D6806C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9100" y="413053"/>
            <a:ext cx="2616201" cy="6064596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3B73791-7126-DDC0-E800-37EB8C4E78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720" y="413053"/>
            <a:ext cx="2312479" cy="6064596"/>
          </a:xfrm>
        </p:spPr>
        <p:txBody>
          <a:bodyPr>
            <a:normAutofit fontScale="85000" lnSpcReduction="20000"/>
          </a:bodyPr>
          <a:lstStyle/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it-IT" sz="1800" b="1" i="0" u="none" strike="noStrike" dirty="0">
                <a:effectLst/>
                <a:cs typeface="Times New Roman" panose="02020603050405020304" pitchFamily="18" charset="0"/>
              </a:rPr>
              <a:t>L’</a:t>
            </a:r>
            <a:r>
              <a:rPr lang="it-IT" sz="1800" b="1" i="1" u="none" strike="noStrike" dirty="0">
                <a:effectLst/>
                <a:cs typeface="Times New Roman" panose="02020603050405020304" pitchFamily="18" charset="0"/>
              </a:rPr>
              <a:t>Intelligenza Artificiale </a:t>
            </a:r>
            <a:r>
              <a:rPr lang="it-IT" sz="1800" b="1" i="0" u="none" strike="noStrike" dirty="0">
                <a:effectLst/>
                <a:cs typeface="Times New Roman" panose="02020603050405020304" pitchFamily="18" charset="0"/>
              </a:rPr>
              <a:t>(IA) nasce prima dell’apprendimento automatico.</a:t>
            </a:r>
            <a:endParaRPr lang="it-IT" sz="1800" dirty="0">
              <a:cs typeface="Times New Roman" panose="02020603050405020304" pitchFamily="18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it-IT" sz="1800" b="1" i="0" u="none" strike="noStrike" dirty="0">
              <a:effectLst/>
              <a:cs typeface="Times New Roman" panose="02020603050405020304" pitchFamily="18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it-IT" sz="1800" b="1" i="0" u="none" strike="noStrike" dirty="0">
                <a:effectLst/>
                <a:cs typeface="Times New Roman" panose="02020603050405020304" pitchFamily="18" charset="0"/>
              </a:rPr>
              <a:t>Il </a:t>
            </a:r>
            <a:r>
              <a:rPr lang="it-IT" sz="1800" b="1" i="1" u="none" strike="noStrike" dirty="0">
                <a:effectLst/>
                <a:cs typeface="Times New Roman" panose="02020603050405020304" pitchFamily="18" charset="0"/>
              </a:rPr>
              <a:t>Machine Learning</a:t>
            </a:r>
            <a:r>
              <a:rPr lang="it-IT" sz="1800" b="1" i="0" u="none" strike="noStrike" dirty="0">
                <a:effectLst/>
                <a:cs typeface="Times New Roman" panose="02020603050405020304" pitchFamily="18" charset="0"/>
              </a:rPr>
              <a:t> (ML) studia i processi che permettono di apprendere dai dati partendo </a:t>
            </a:r>
            <a:r>
              <a:rPr lang="it-IT" sz="1800" b="1" i="1" u="none" strike="noStrike" dirty="0">
                <a:effectLst/>
                <a:cs typeface="Times New Roman" panose="02020603050405020304" pitchFamily="18" charset="0"/>
              </a:rPr>
              <a:t>dall’estrazione di caratteristiche definite dal programmatore</a:t>
            </a:r>
            <a:r>
              <a:rPr lang="it-IT" sz="1800" b="1" i="0" u="none" strike="noStrike" dirty="0">
                <a:effectLst/>
                <a:cs typeface="Times New Roman" panose="02020603050405020304" pitchFamily="18" charset="0"/>
              </a:rPr>
              <a:t>.</a:t>
            </a:r>
            <a:endParaRPr lang="it-IT" sz="1800" b="0" i="0" u="none" strike="noStrike" dirty="0">
              <a:effectLst/>
              <a:cs typeface="Times New Roman" panose="02020603050405020304" pitchFamily="18" charset="0"/>
            </a:endParaRPr>
          </a:p>
          <a:p>
            <a:r>
              <a:rPr lang="it-IT" sz="1800" b="1" i="1" u="none" strike="noStrike" dirty="0">
                <a:effectLst/>
                <a:cs typeface="Times New Roman" panose="02020603050405020304" pitchFamily="18" charset="0"/>
              </a:rPr>
              <a:t>Il Deep Learning </a:t>
            </a:r>
            <a:r>
              <a:rPr lang="it-IT" sz="1800" b="1" i="0" u="none" strike="noStrike" dirty="0">
                <a:effectLst/>
                <a:cs typeface="Times New Roman" panose="02020603050405020304" pitchFamily="18" charset="0"/>
              </a:rPr>
              <a:t>(DL): evoluzione del ML in cui l’algoritmo </a:t>
            </a:r>
            <a:r>
              <a:rPr lang="it-IT" sz="1800" b="1" i="1" u="none" strike="noStrike" dirty="0">
                <a:effectLst/>
                <a:cs typeface="Times New Roman" panose="02020603050405020304" pitchFamily="18" charset="0"/>
              </a:rPr>
              <a:t>estrae autonomamente le caratteristiche</a:t>
            </a:r>
            <a:r>
              <a:rPr lang="it-IT" sz="1800" b="1" i="0" u="none" strike="noStrike" dirty="0">
                <a:effectLst/>
                <a:cs typeface="Times New Roman" panose="02020603050405020304" pitchFamily="18" charset="0"/>
              </a:rPr>
              <a:t> dai dati ai fini dell’apprendimento automatico.</a:t>
            </a:r>
            <a:endParaRPr lang="en-US" dirty="0">
              <a:cs typeface="Times New Roman" panose="02020603050405020304" pitchFamily="18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8DC0EC7-60EA-4BD3-BC04-D547DE1B2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69764" y="413053"/>
            <a:ext cx="8212114" cy="6064596"/>
          </a:xfrm>
          <a:prstGeom prst="rect">
            <a:avLst/>
          </a:prstGeom>
          <a:noFill/>
          <a:ln w="6350" cap="sq" cmpd="sng" algn="ctr">
            <a:solidFill>
              <a:srgbClr val="404040"/>
            </a:solidFill>
            <a:prstDash val="solid"/>
            <a:miter lim="800000"/>
          </a:ln>
          <a:effectLst/>
        </p:spPr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D3D24BB8-A587-5DE2-0EB7-37AA07DB729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425"/>
          <a:stretch/>
        </p:blipFill>
        <p:spPr>
          <a:xfrm>
            <a:off x="4049422" y="1574829"/>
            <a:ext cx="7237877" cy="3736750"/>
          </a:xfrm>
          <a:prstGeom prst="rect">
            <a:avLst/>
          </a:prstGeom>
        </p:spPr>
      </p:pic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214B3BF5-8213-2B96-5005-23EB9D413C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5545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282E2A95-1A08-4118-83C6-B1CA5648E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FFEFC7E-85EE-4AC9-A351-FBEB13A1D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5534" y="237744"/>
            <a:ext cx="2926080" cy="6382512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B2511BB-FC4C-45F3-94EB-661D6806C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9100" y="413053"/>
            <a:ext cx="2616201" cy="6064596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3B73791-7126-DDC0-E800-37EB8C4E78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720" y="413053"/>
            <a:ext cx="2312479" cy="6064596"/>
          </a:xfrm>
        </p:spPr>
        <p:txBody>
          <a:bodyPr>
            <a:normAutofit fontScale="85000" lnSpcReduction="20000"/>
          </a:bodyPr>
          <a:lstStyle/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it-IT" sz="1800" b="1" i="0" u="none" strike="noStrike" dirty="0">
                <a:effectLst/>
                <a:cs typeface="Times New Roman" panose="02020603050405020304" pitchFamily="18" charset="0"/>
              </a:rPr>
              <a:t>L’</a:t>
            </a:r>
            <a:r>
              <a:rPr lang="it-IT" sz="1800" b="1" i="1" u="none" strike="noStrike" dirty="0">
                <a:effectLst/>
                <a:cs typeface="Times New Roman" panose="02020603050405020304" pitchFamily="18" charset="0"/>
              </a:rPr>
              <a:t>Intelligenza Artificiale </a:t>
            </a:r>
            <a:r>
              <a:rPr lang="it-IT" sz="1800" b="1" i="0" u="none" strike="noStrike" dirty="0">
                <a:effectLst/>
                <a:cs typeface="Times New Roman" panose="02020603050405020304" pitchFamily="18" charset="0"/>
              </a:rPr>
              <a:t>(IA) nasce prima dell’apprendimento automatico.</a:t>
            </a:r>
            <a:endParaRPr lang="it-IT" sz="1800" dirty="0">
              <a:cs typeface="Times New Roman" panose="02020603050405020304" pitchFamily="18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it-IT" sz="1800" b="1" i="0" u="none" strike="noStrike" dirty="0">
              <a:effectLst/>
              <a:cs typeface="Times New Roman" panose="02020603050405020304" pitchFamily="18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it-IT" sz="1800" b="1" i="0" u="none" strike="noStrike" dirty="0">
                <a:effectLst/>
                <a:cs typeface="Times New Roman" panose="02020603050405020304" pitchFamily="18" charset="0"/>
              </a:rPr>
              <a:t>Il </a:t>
            </a:r>
            <a:r>
              <a:rPr lang="it-IT" sz="1800" b="1" i="1" u="none" strike="noStrike" dirty="0">
                <a:effectLst/>
                <a:cs typeface="Times New Roman" panose="02020603050405020304" pitchFamily="18" charset="0"/>
              </a:rPr>
              <a:t>Machine Learning</a:t>
            </a:r>
            <a:r>
              <a:rPr lang="it-IT" sz="1800" b="1" i="0" u="none" strike="noStrike" dirty="0">
                <a:effectLst/>
                <a:cs typeface="Times New Roman" panose="02020603050405020304" pitchFamily="18" charset="0"/>
              </a:rPr>
              <a:t> (ML) studia i processi che permettono di apprendere dai dati partendo </a:t>
            </a:r>
            <a:r>
              <a:rPr lang="it-IT" sz="1800" b="1" i="1" u="none" strike="noStrike" dirty="0">
                <a:effectLst/>
                <a:cs typeface="Times New Roman" panose="02020603050405020304" pitchFamily="18" charset="0"/>
              </a:rPr>
              <a:t>dall’estrazione di caratteristiche definite dal programmatore</a:t>
            </a:r>
            <a:r>
              <a:rPr lang="it-IT" sz="1800" b="1" i="0" u="none" strike="noStrike" dirty="0">
                <a:effectLst/>
                <a:cs typeface="Times New Roman" panose="02020603050405020304" pitchFamily="18" charset="0"/>
              </a:rPr>
              <a:t>.</a:t>
            </a:r>
            <a:endParaRPr lang="it-IT" sz="1800" b="0" i="0" u="none" strike="noStrike" dirty="0">
              <a:effectLst/>
              <a:cs typeface="Times New Roman" panose="02020603050405020304" pitchFamily="18" charset="0"/>
            </a:endParaRPr>
          </a:p>
          <a:p>
            <a:r>
              <a:rPr lang="it-IT" sz="1800" b="1" i="1" u="none" strike="noStrike" dirty="0">
                <a:effectLst/>
                <a:cs typeface="Times New Roman" panose="02020603050405020304" pitchFamily="18" charset="0"/>
              </a:rPr>
              <a:t>Il Deep Learning </a:t>
            </a:r>
            <a:r>
              <a:rPr lang="it-IT" sz="1800" b="1" i="0" u="none" strike="noStrike" dirty="0">
                <a:effectLst/>
                <a:cs typeface="Times New Roman" panose="02020603050405020304" pitchFamily="18" charset="0"/>
              </a:rPr>
              <a:t>(DL): evoluzione del ML in cui l’algoritmo </a:t>
            </a:r>
            <a:r>
              <a:rPr lang="it-IT" sz="1800" b="1" i="1" u="none" strike="noStrike" dirty="0">
                <a:effectLst/>
                <a:cs typeface="Times New Roman" panose="02020603050405020304" pitchFamily="18" charset="0"/>
              </a:rPr>
              <a:t>estrae autonomamente le caratteristiche</a:t>
            </a:r>
            <a:r>
              <a:rPr lang="it-IT" sz="1800" b="1" i="0" u="none" strike="noStrike" dirty="0">
                <a:effectLst/>
                <a:cs typeface="Times New Roman" panose="02020603050405020304" pitchFamily="18" charset="0"/>
              </a:rPr>
              <a:t> dai dati ai fini dell’apprendimento automatico.</a:t>
            </a:r>
            <a:endParaRPr lang="en-US" dirty="0">
              <a:cs typeface="Times New Roman" panose="02020603050405020304" pitchFamily="18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8DC0EC7-60EA-4BD3-BC04-D547DE1B2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69764" y="413053"/>
            <a:ext cx="8212114" cy="6064596"/>
          </a:xfrm>
          <a:prstGeom prst="rect">
            <a:avLst/>
          </a:prstGeom>
          <a:noFill/>
          <a:ln w="6350" cap="sq" cmpd="sng" algn="ctr">
            <a:solidFill>
              <a:srgbClr val="404040"/>
            </a:solidFill>
            <a:prstDash val="solid"/>
            <a:miter lim="800000"/>
          </a:ln>
          <a:effectLst/>
        </p:spPr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D3D24BB8-A587-5DE2-0EB7-37AA07DB729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425"/>
          <a:stretch/>
        </p:blipFill>
        <p:spPr>
          <a:xfrm>
            <a:off x="4049422" y="1574829"/>
            <a:ext cx="7237877" cy="3736750"/>
          </a:xfrm>
          <a:prstGeom prst="rect">
            <a:avLst/>
          </a:prstGeom>
        </p:spPr>
      </p:pic>
      <p:sp>
        <p:nvSpPr>
          <p:cNvPr id="10" name="Rettangolo 9">
            <a:extLst>
              <a:ext uri="{FF2B5EF4-FFF2-40B4-BE49-F238E27FC236}">
                <a16:creationId xmlns:a16="http://schemas.microsoft.com/office/drawing/2014/main" id="{D8BEDB17-0319-8F95-A8FE-666CE9AC4A8D}"/>
              </a:ext>
            </a:extLst>
          </p:cNvPr>
          <p:cNvSpPr/>
          <p:nvPr/>
        </p:nvSpPr>
        <p:spPr>
          <a:xfrm>
            <a:off x="8656982" y="3375045"/>
            <a:ext cx="2107096" cy="1654155"/>
          </a:xfrm>
          <a:prstGeom prst="rect">
            <a:avLst/>
          </a:prstGeom>
          <a:noFill/>
          <a:ln w="1174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B5D78645-4358-DAA2-DB6F-7D3F9AC1B672}"/>
              </a:ext>
            </a:extLst>
          </p:cNvPr>
          <p:cNvSpPr txBox="1"/>
          <p:nvPr/>
        </p:nvSpPr>
        <p:spPr>
          <a:xfrm>
            <a:off x="9495942" y="5615178"/>
            <a:ext cx="23908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u="sng" dirty="0">
                <a:solidFill>
                  <a:schemeClr val="bg1">
                    <a:lumMod val="95000"/>
                    <a:lumOff val="5000"/>
                  </a:schemeClr>
                </a:solidFill>
                <a:cs typeface="Times New Roman" panose="02020603050405020304" pitchFamily="18" charset="0"/>
              </a:rPr>
              <a:t>Il Deep Learning è          Machine Learning</a:t>
            </a:r>
          </a:p>
        </p:txBody>
      </p:sp>
      <p:cxnSp>
        <p:nvCxnSpPr>
          <p:cNvPr id="7" name="Connettore 7 6">
            <a:extLst>
              <a:ext uri="{FF2B5EF4-FFF2-40B4-BE49-F238E27FC236}">
                <a16:creationId xmlns:a16="http://schemas.microsoft.com/office/drawing/2014/main" id="{DBA9E121-5B11-E25A-C071-2E2F8539DCD4}"/>
              </a:ext>
            </a:extLst>
          </p:cNvPr>
          <p:cNvCxnSpPr>
            <a:stCxn id="10" idx="2"/>
            <a:endCxn id="3" idx="0"/>
          </p:cNvCxnSpPr>
          <p:nvPr/>
        </p:nvCxnSpPr>
        <p:spPr>
          <a:xfrm rot="16200000" flipH="1">
            <a:off x="9907969" y="4831760"/>
            <a:ext cx="585978" cy="980857"/>
          </a:xfrm>
          <a:prstGeom prst="curvedConnector3">
            <a:avLst/>
          </a:prstGeom>
          <a:ln w="44450">
            <a:solidFill>
              <a:schemeClr val="bg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riangolo 10">
            <a:extLst>
              <a:ext uri="{FF2B5EF4-FFF2-40B4-BE49-F238E27FC236}">
                <a16:creationId xmlns:a16="http://schemas.microsoft.com/office/drawing/2014/main" id="{4FE7BCFC-4230-D5BD-B1B4-69EFA17D18D6}"/>
              </a:ext>
            </a:extLst>
          </p:cNvPr>
          <p:cNvSpPr/>
          <p:nvPr/>
        </p:nvSpPr>
        <p:spPr>
          <a:xfrm>
            <a:off x="8833269" y="5641079"/>
            <a:ext cx="697772" cy="548071"/>
          </a:xfrm>
          <a:prstGeom prst="triangle">
            <a:avLst/>
          </a:prstGeom>
          <a:solidFill>
            <a:srgbClr val="FFFF00"/>
          </a:solidFill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800" b="1" dirty="0">
                <a:solidFill>
                  <a:srgbClr val="FF0000"/>
                </a:solidFill>
              </a:rPr>
              <a:t>!</a:t>
            </a:r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CA963214-924D-2E28-EE77-73637A6AA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3725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B550DE6-4C9D-1580-B650-E080E73984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9450" y="727627"/>
            <a:ext cx="4957553" cy="1645920"/>
          </a:xfrm>
        </p:spPr>
        <p:txBody>
          <a:bodyPr>
            <a:normAutofit fontScale="90000"/>
          </a:bodyPr>
          <a:lstStyle/>
          <a:p>
            <a:r>
              <a:rPr lang="it-IT" dirty="0"/>
              <a:t>INTRODUZIONE AL ML: cosa sono le features?</a:t>
            </a:r>
          </a:p>
        </p:txBody>
      </p:sp>
      <p:pic>
        <p:nvPicPr>
          <p:cNvPr id="1026" name="Picture 2" descr="Potenzialità e limiti del Deep Learning nel mondo business">
            <a:extLst>
              <a:ext uri="{FF2B5EF4-FFF2-40B4-BE49-F238E27FC236}">
                <a16:creationId xmlns:a16="http://schemas.microsoft.com/office/drawing/2014/main" id="{F04F6765-DCC9-1AB6-D3FD-883420C005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 bwMode="auto">
          <a:xfrm>
            <a:off x="1205256" y="2361546"/>
            <a:ext cx="4414438" cy="2153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91AD98B-1ED2-CC54-4092-DE1CFAD6D2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79450" y="2538919"/>
            <a:ext cx="4957554" cy="3496120"/>
          </a:xfrm>
        </p:spPr>
        <p:txBody>
          <a:bodyPr>
            <a:normAutofit/>
          </a:bodyPr>
          <a:lstStyle/>
          <a:p>
            <a:r>
              <a:rPr lang="it-IT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 modelli di apprendimento automatico si basano sulla ricerca di </a:t>
            </a:r>
            <a:r>
              <a:rPr lang="it-IT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rappresentazioni/caratteristiche/features </a:t>
            </a:r>
            <a:r>
              <a:rPr lang="it-IT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appropriate per i loro dati di input</a:t>
            </a:r>
          </a:p>
          <a:p>
            <a:endParaRPr lang="it-IT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it-IT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 parla di «buone» features quando:</a:t>
            </a:r>
          </a:p>
          <a:p>
            <a:pPr marL="617220" lvl="1" indent="-342900">
              <a:buFont typeface="+mj-lt"/>
              <a:buAutoNum type="arabicPeriod"/>
            </a:pPr>
            <a:r>
              <a:rPr lang="it-I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 trovano nella maggior parte dei campioni di dati;</a:t>
            </a:r>
          </a:p>
          <a:p>
            <a:pPr marL="617220" lvl="1" indent="-342900">
              <a:buFont typeface="+mj-lt"/>
              <a:buAutoNum type="arabicPeriod"/>
            </a:pPr>
            <a:r>
              <a:rPr lang="it-I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distinguono il dato il più possibile;</a:t>
            </a:r>
          </a:p>
          <a:p>
            <a:pPr marL="617220" lvl="1" indent="-342900">
              <a:buFont typeface="+mj-lt"/>
              <a:buAutoNum type="arabicPeriod"/>
            </a:pPr>
            <a:r>
              <a:rPr lang="it-I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sono non accidentali.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5A35D7F-D009-EEB5-A410-7E68B06946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423624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AnalogousFromRegularSeedRightStep">
      <a:dk1>
        <a:srgbClr val="000000"/>
      </a:dk1>
      <a:lt1>
        <a:srgbClr val="FFFFFF"/>
      </a:lt1>
      <a:dk2>
        <a:srgbClr val="242B41"/>
      </a:dk2>
      <a:lt2>
        <a:srgbClr val="E8E2E5"/>
      </a:lt2>
      <a:accent1>
        <a:srgbClr val="2AB674"/>
      </a:accent1>
      <a:accent2>
        <a:srgbClr val="1DB4AC"/>
      </a:accent2>
      <a:accent3>
        <a:srgbClr val="339FDD"/>
      </a:accent3>
      <a:accent4>
        <a:srgbClr val="294DCD"/>
      </a:accent4>
      <a:accent5>
        <a:srgbClr val="5836DE"/>
      </a:accent5>
      <a:accent6>
        <a:srgbClr val="8A21CB"/>
      </a:accent6>
      <a:hlink>
        <a:srgbClr val="C14781"/>
      </a:hlink>
      <a:folHlink>
        <a:srgbClr val="7F7F7F"/>
      </a:folHlink>
    </a:clrScheme>
    <a:fontScheme name="Savon">
      <a:majorFont>
        <a:latin typeface="Georgia Pro Cond Black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eorgia Pro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VTI" id="{A72E8C35-66DD-49F8-AF66-813F19B983AE}" vid="{93CCBC76-B7A1-4C3D-93EA-5CE34C4670F9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6573</TotalTime>
  <Words>4562</Words>
  <Application>Microsoft Macintosh PowerPoint</Application>
  <PresentationFormat>Widescreen</PresentationFormat>
  <Paragraphs>527</Paragraphs>
  <Slides>63</Slides>
  <Notes>7</Notes>
  <HiddenSlides>0</HiddenSlides>
  <MMClips>1</MMClips>
  <ScaleCrop>false</ScaleCrop>
  <HeadingPairs>
    <vt:vector size="6" baseType="variant">
      <vt:variant>
        <vt:lpstr>Caratteri utilizzati</vt:lpstr>
      </vt:variant>
      <vt:variant>
        <vt:i4>8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63</vt:i4>
      </vt:variant>
    </vt:vector>
  </HeadingPairs>
  <TitlesOfParts>
    <vt:vector size="72" baseType="lpstr">
      <vt:lpstr>Arial</vt:lpstr>
      <vt:lpstr>Calibri</vt:lpstr>
      <vt:lpstr>Cambria Math</vt:lpstr>
      <vt:lpstr>Courier New</vt:lpstr>
      <vt:lpstr>Garamond</vt:lpstr>
      <vt:lpstr>Georgia Pro</vt:lpstr>
      <vt:lpstr>Georgia Pro Cond Black</vt:lpstr>
      <vt:lpstr>Times New Roman</vt:lpstr>
      <vt:lpstr>SavonVTI</vt:lpstr>
      <vt:lpstr> FONDAMENTI DI MACHINE LEARNING  </vt:lpstr>
      <vt:lpstr>Intelligenza Artificiale… Quanto ne sappiamo davvero?</vt:lpstr>
      <vt:lpstr>Presentazione standard di PowerPoint</vt:lpstr>
      <vt:lpstr>Presentazione standard di PowerPoint</vt:lpstr>
      <vt:lpstr>Fin dove possiamo  spingerci?</vt:lpstr>
      <vt:lpstr>Fin dove possiamo  spingerci?</vt:lpstr>
      <vt:lpstr>Presentazione standard di PowerPoint</vt:lpstr>
      <vt:lpstr>Presentazione standard di PowerPoint</vt:lpstr>
      <vt:lpstr>INTRODUZIONE AL ML: cosa sono le features?</vt:lpstr>
      <vt:lpstr>Machine Learning vs Deep Learning Complessità dell’architettura </vt:lpstr>
      <vt:lpstr>Machine Learning vs Deep Learning Quantità di dati </vt:lpstr>
      <vt:lpstr>Machine Learning vs Deep Learning Potenza computazionale </vt:lpstr>
      <vt:lpstr>TRE TIPI Principali di apprendimento</vt:lpstr>
      <vt:lpstr>Presentazione standard di PowerPoint</vt:lpstr>
      <vt:lpstr>I due Principali PROBLEMI legati all’apprendimento</vt:lpstr>
      <vt:lpstr>Supervised Learning </vt:lpstr>
      <vt:lpstr>Supervised Learning 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Pipeline Generale Supervised Learning</vt:lpstr>
      <vt:lpstr>Il valore dei Dati</vt:lpstr>
      <vt:lpstr>Il valore dei Dati</vt:lpstr>
      <vt:lpstr>Il valore dei Dati</vt:lpstr>
      <vt:lpstr>Il valore dei Dati</vt:lpstr>
      <vt:lpstr>Il valore dei Dati</vt:lpstr>
      <vt:lpstr>Il valore dei Dati</vt:lpstr>
      <vt:lpstr>Pipeline Generale Supervised Learning</vt:lpstr>
      <vt:lpstr>Pipeline Generale Supervised Learning</vt:lpstr>
      <vt:lpstr>Pipeline Generale Supervised Learning</vt:lpstr>
      <vt:lpstr>Pipeline Generale Supervised Learning</vt:lpstr>
      <vt:lpstr>Pipeline Generale Supervised Learning</vt:lpstr>
      <vt:lpstr>Pipeline Generale Supervised Learning</vt:lpstr>
      <vt:lpstr>Pipeline Generale Supervised Learning</vt:lpstr>
      <vt:lpstr>Il valore del pre-processing</vt:lpstr>
      <vt:lpstr>Come si preparano i Dati? </vt:lpstr>
      <vt:lpstr>Come si preparano i Dati? </vt:lpstr>
      <vt:lpstr>Come si preparano i Dati? </vt:lpstr>
      <vt:lpstr>Come si preparano i Dati? </vt:lpstr>
      <vt:lpstr>Come si preparano i Dati? </vt:lpstr>
      <vt:lpstr>Come si preparano i Dati? </vt:lpstr>
      <vt:lpstr>Come si preparano i Dati? </vt:lpstr>
      <vt:lpstr>Come si preparano i Dati? </vt:lpstr>
      <vt:lpstr>Come si preparano i Dati? </vt:lpstr>
      <vt:lpstr>Come si preparano i Dati? </vt:lpstr>
      <vt:lpstr>Come si preparano i Dati? </vt:lpstr>
      <vt:lpstr>Come si preparano i Dati? </vt:lpstr>
      <vt:lpstr>Come si preparano i Dati? </vt:lpstr>
      <vt:lpstr>Come si preparano i Dati? </vt:lpstr>
      <vt:lpstr>Come si preparano i Dati? </vt:lpstr>
      <vt:lpstr>Come si preparano i Dati? 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Gestione delle variabili categoriali</vt:lpstr>
      <vt:lpstr>Pipeline Generale Supervised Learning</vt:lpstr>
      <vt:lpstr>Pipeline Generale Supervised Learning</vt:lpstr>
      <vt:lpstr>Pipeline Generale Supervised Learning</vt:lpstr>
      <vt:lpstr>Pipeline Generale Supervised Learning</vt:lpstr>
      <vt:lpstr>Pipeline Generale Supervised Learning</vt:lpstr>
      <vt:lpstr>…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Classificatori  </dc:title>
  <dc:creator>Lucia CASCONE (lcascone@unisa.it)</dc:creator>
  <cp:lastModifiedBy>Lucia CASCONE</cp:lastModifiedBy>
  <cp:revision>39</cp:revision>
  <dcterms:created xsi:type="dcterms:W3CDTF">2020-04-22T20:23:40Z</dcterms:created>
  <dcterms:modified xsi:type="dcterms:W3CDTF">2025-03-07T14:54:28Z</dcterms:modified>
</cp:coreProperties>
</file>